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9" r:id="rId1"/>
    <p:sldMasterId id="2147483690" r:id="rId2"/>
  </p:sldMasterIdLst>
  <p:notesMasterIdLst>
    <p:notesMasterId r:id="rId43"/>
  </p:notesMasterIdLst>
  <p:sldIdLst>
    <p:sldId id="256" r:id="rId3"/>
    <p:sldId id="257" r:id="rId4"/>
    <p:sldId id="258" r:id="rId5"/>
    <p:sldId id="259" r:id="rId6"/>
    <p:sldId id="300" r:id="rId7"/>
    <p:sldId id="301" r:id="rId8"/>
    <p:sldId id="278" r:id="rId9"/>
    <p:sldId id="279" r:id="rId10"/>
    <p:sldId id="280" r:id="rId11"/>
    <p:sldId id="281" r:id="rId12"/>
    <p:sldId id="282" r:id="rId13"/>
    <p:sldId id="284" r:id="rId14"/>
    <p:sldId id="303" r:id="rId15"/>
    <p:sldId id="309" r:id="rId16"/>
    <p:sldId id="305" r:id="rId17"/>
    <p:sldId id="307" r:id="rId18"/>
    <p:sldId id="306" r:id="rId19"/>
    <p:sldId id="308" r:id="rId20"/>
    <p:sldId id="285" r:id="rId21"/>
    <p:sldId id="312" r:id="rId22"/>
    <p:sldId id="288" r:id="rId23"/>
    <p:sldId id="298" r:id="rId24"/>
    <p:sldId id="315" r:id="rId25"/>
    <p:sldId id="316" r:id="rId26"/>
    <p:sldId id="314" r:id="rId27"/>
    <p:sldId id="317" r:id="rId28"/>
    <p:sldId id="313" r:id="rId29"/>
    <p:sldId id="311" r:id="rId30"/>
    <p:sldId id="289" r:id="rId31"/>
    <p:sldId id="318" r:id="rId32"/>
    <p:sldId id="319" r:id="rId33"/>
    <p:sldId id="320" r:id="rId34"/>
    <p:sldId id="321" r:id="rId35"/>
    <p:sldId id="322" r:id="rId36"/>
    <p:sldId id="295" r:id="rId37"/>
    <p:sldId id="310" r:id="rId38"/>
    <p:sldId id="296" r:id="rId39"/>
    <p:sldId id="297" r:id="rId40"/>
    <p:sldId id="323" r:id="rId41"/>
    <p:sldId id="277" r:id="rId42"/>
  </p:sldIdLst>
  <p:sldSz cx="9144000" cy="6858000" type="screen4x3"/>
  <p:notesSz cx="6858000" cy="9144000"/>
  <p:embeddedFontLst>
    <p:embeddedFont>
      <p:font typeface="等线" panose="02010600030101010101" pitchFamily="2" charset="-122"/>
      <p:regular r:id="rId44"/>
      <p:bold r:id="rId45"/>
    </p:embeddedFont>
    <p:embeddedFont>
      <p:font typeface="微软雅黑" panose="020B0503020204020204" pitchFamily="34" charset="-122"/>
      <p:regular r:id="rId46"/>
      <p:bold r:id="rId47"/>
    </p:embeddedFont>
    <p:embeddedFont>
      <p:font typeface="Segoe UI Light" panose="020B0502040204020203" pitchFamily="34" charset="0"/>
      <p:regular r:id="rId48"/>
      <p:italic r:id="rId49"/>
    </p:embeddedFont>
    <p:embeddedFont>
      <p:font typeface="微软雅黑" panose="020B0503020204020204" pitchFamily="34" charset="-122"/>
      <p:regular r:id="rId46"/>
      <p:bold r:id="rId47"/>
    </p:embeddedFont>
    <p:embeddedFont>
      <p:font typeface="Century Gothic" panose="020B0502020202020204" pitchFamily="34" charset="0"/>
      <p:regular r:id="rId50"/>
      <p:bold r:id="rId51"/>
      <p:italic r:id="rId52"/>
      <p:boldItalic r:id="rId53"/>
    </p:embeddedFont>
    <p:embeddedFont>
      <p:font typeface="等线 Light" panose="02010600030101010101" pitchFamily="2" charset="-122"/>
      <p:regular r:id="rId54"/>
    </p:embeddedFont>
    <p:embeddedFont>
      <p:font typeface="Calibri Light" panose="020F0302020204030204" pitchFamily="34" charset="0"/>
      <p:regular r:id="rId55"/>
      <p:italic r:id="rId56"/>
    </p:embeddedFont>
    <p:embeddedFont>
      <p:font typeface="Calibri" panose="020F0502020204030204" pitchFamily="34" charset="0"/>
      <p:regular r:id="rId57"/>
      <p:bold r:id="rId58"/>
      <p:italic r:id="rId59"/>
      <p:boldItalic r:id="rId60"/>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62"/>
    <p:restoredTop sz="93673"/>
  </p:normalViewPr>
  <p:slideViewPr>
    <p:cSldViewPr snapToGrid="0" snapToObjects="1">
      <p:cViewPr varScale="1">
        <p:scale>
          <a:sx n="73" d="100"/>
          <a:sy n="73" d="100"/>
        </p:scale>
        <p:origin x="66" y="936"/>
      </p:cViewPr>
      <p:guideLst>
        <p:guide pos="288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B2E86-D891-4388-95ED-5DDBEF87F93D}" type="datetimeFigureOut">
              <a:rPr lang="zh-CN" altLang="en-US" smtClean="0"/>
              <a:t>2017/6/1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757DE-D21B-4068-82A8-FAAD4441B50C}" type="slidenum">
              <a:rPr lang="zh-CN" altLang="en-US" smtClean="0"/>
              <a:t>‹#›</a:t>
            </a:fld>
            <a:endParaRPr lang="zh-CN" altLang="en-US"/>
          </a:p>
        </p:txBody>
      </p:sp>
    </p:spTree>
    <p:extLst>
      <p:ext uri="{BB962C8B-B14F-4D97-AF65-F5344CB8AC3E}">
        <p14:creationId xmlns:p14="http://schemas.microsoft.com/office/powerpoint/2010/main" val="493860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dirty="0" smtClean="0"/>
              <a:t>DHF</a:t>
            </a:r>
            <a:r>
              <a:rPr lang="zh-CN" altLang="en-US" dirty="0" smtClean="0"/>
              <a:t>：二氢叶酸</a:t>
            </a:r>
            <a:endParaRPr lang="en-US" altLang="zh-CN" dirty="0" smtClean="0"/>
          </a:p>
          <a:p>
            <a:r>
              <a:rPr lang="en-US" altLang="zh-CN" sz="1200" b="0" i="0" kern="1200" dirty="0" smtClean="0">
                <a:solidFill>
                  <a:schemeClr val="tx1"/>
                </a:solidFill>
                <a:effectLst/>
                <a:latin typeface="+mn-lt"/>
                <a:ea typeface="+mn-ea"/>
                <a:cs typeface="+mn-cs"/>
              </a:rPr>
              <a:t>DCM</a:t>
            </a:r>
            <a:r>
              <a:rPr lang="zh-CN" altLang="en-US" sz="1200" b="0" i="0" kern="1200" dirty="0" smtClean="0">
                <a:solidFill>
                  <a:schemeClr val="tx1"/>
                </a:solidFill>
                <a:effectLst/>
                <a:latin typeface="+mn-lt"/>
                <a:ea typeface="+mn-ea"/>
                <a:cs typeface="+mn-cs"/>
              </a:rPr>
              <a:t>：二氯甲烷</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21</a:t>
            </a:fld>
            <a:endParaRPr lang="zh-CN" altLang="en-US"/>
          </a:p>
        </p:txBody>
      </p:sp>
    </p:spTree>
    <p:extLst>
      <p:ext uri="{BB962C8B-B14F-4D97-AF65-F5344CB8AC3E}">
        <p14:creationId xmlns:p14="http://schemas.microsoft.com/office/powerpoint/2010/main" val="762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22</a:t>
            </a:fld>
            <a:endParaRPr lang="zh-CN" altLang="en-US"/>
          </a:p>
        </p:txBody>
      </p:sp>
    </p:spTree>
    <p:extLst>
      <p:ext uri="{BB962C8B-B14F-4D97-AF65-F5344CB8AC3E}">
        <p14:creationId xmlns:p14="http://schemas.microsoft.com/office/powerpoint/2010/main" val="310187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23</a:t>
            </a:fld>
            <a:endParaRPr lang="zh-CN" altLang="en-US"/>
          </a:p>
        </p:txBody>
      </p:sp>
    </p:spTree>
    <p:extLst>
      <p:ext uri="{BB962C8B-B14F-4D97-AF65-F5344CB8AC3E}">
        <p14:creationId xmlns:p14="http://schemas.microsoft.com/office/powerpoint/2010/main" val="148424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24</a:t>
            </a:fld>
            <a:endParaRPr lang="zh-CN" altLang="en-US"/>
          </a:p>
        </p:txBody>
      </p:sp>
    </p:spTree>
    <p:extLst>
      <p:ext uri="{BB962C8B-B14F-4D97-AF65-F5344CB8AC3E}">
        <p14:creationId xmlns:p14="http://schemas.microsoft.com/office/powerpoint/2010/main" val="1360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25</a:t>
            </a:fld>
            <a:endParaRPr lang="zh-CN" altLang="en-US"/>
          </a:p>
        </p:txBody>
      </p:sp>
    </p:spTree>
    <p:extLst>
      <p:ext uri="{BB962C8B-B14F-4D97-AF65-F5344CB8AC3E}">
        <p14:creationId xmlns:p14="http://schemas.microsoft.com/office/powerpoint/2010/main" val="339339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26</a:t>
            </a:fld>
            <a:endParaRPr lang="zh-CN" altLang="en-US"/>
          </a:p>
        </p:txBody>
      </p:sp>
    </p:spTree>
    <p:extLst>
      <p:ext uri="{BB962C8B-B14F-4D97-AF65-F5344CB8AC3E}">
        <p14:creationId xmlns:p14="http://schemas.microsoft.com/office/powerpoint/2010/main" val="405506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6" name="矩形 5"/>
          <p:cNvSpPr/>
          <p:nvPr userDrawn="1"/>
        </p:nvSpPr>
        <p:spPr>
          <a:xfrm>
            <a:off x="33045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1929442" y="759874"/>
            <a:ext cx="1051501" cy="373333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3114758" y="759874"/>
            <a:ext cx="5305759" cy="450655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330453" y="182446"/>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623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526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4227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1560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530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797659" y="910683"/>
            <a:ext cx="7548683" cy="1150770"/>
          </a:xfrm>
          <a:prstGeom prst="rect">
            <a:avLst/>
          </a:prstGeom>
        </p:spPr>
      </p:pic>
      <p:sp>
        <p:nvSpPr>
          <p:cNvPr id="4" name="文本占位符 3"/>
          <p:cNvSpPr>
            <a:spLocks noGrp="1"/>
          </p:cNvSpPr>
          <p:nvPr>
            <p:ph type="body" sz="quarter" idx="10"/>
          </p:nvPr>
        </p:nvSpPr>
        <p:spPr>
          <a:xfrm>
            <a:off x="567929" y="2328863"/>
            <a:ext cx="8008143" cy="985838"/>
          </a:xfrm>
          <a:prstGeom prst="rect">
            <a:avLst/>
          </a:prstGeom>
        </p:spPr>
        <p:txBody>
          <a:bodyPr/>
          <a:lstStyle>
            <a:lvl1pPr marL="0" indent="0" algn="ctr">
              <a:buNone/>
              <a:defRPr sz="6600" b="1">
                <a:solidFill>
                  <a:schemeClr val="accent2">
                    <a:lumMod val="50000"/>
                  </a:schemeClr>
                </a:solidFill>
              </a:defRPr>
            </a:lvl1pPr>
          </a:lstStyle>
          <a:p>
            <a:pPr lvl="0"/>
            <a:endParaRPr kumimoji="1" lang="zh-CN" altLang="en-US"/>
          </a:p>
        </p:txBody>
      </p:sp>
      <p:sp>
        <p:nvSpPr>
          <p:cNvPr id="5" name="文本占位符 3"/>
          <p:cNvSpPr>
            <a:spLocks noGrp="1"/>
          </p:cNvSpPr>
          <p:nvPr>
            <p:ph type="body" sz="quarter" idx="11"/>
          </p:nvPr>
        </p:nvSpPr>
        <p:spPr>
          <a:xfrm>
            <a:off x="1587698" y="910684"/>
            <a:ext cx="5968604" cy="760955"/>
          </a:xfrm>
          <a:prstGeom prst="rect">
            <a:avLst/>
          </a:prstGeom>
        </p:spPr>
        <p:txBody>
          <a:bodyPr anchor="ctr"/>
          <a:lstStyle>
            <a:lvl1pPr marL="0" indent="0" algn="ctr">
              <a:buNone/>
              <a:defRPr sz="3200" b="1">
                <a:solidFill>
                  <a:schemeClr val="bg1"/>
                </a:solidFill>
              </a:defRPr>
            </a:lvl1pPr>
          </a:lstStyle>
          <a:p>
            <a:pPr lvl="0"/>
            <a:endParaRPr kumimoji="1" lang="zh-CN" altLang="en-US"/>
          </a:p>
        </p:txBody>
      </p:sp>
      <p:sp>
        <p:nvSpPr>
          <p:cNvPr id="6" name="文本占位符 3"/>
          <p:cNvSpPr>
            <a:spLocks noGrp="1"/>
          </p:cNvSpPr>
          <p:nvPr>
            <p:ph type="body" sz="quarter" idx="12"/>
          </p:nvPr>
        </p:nvSpPr>
        <p:spPr>
          <a:xfrm>
            <a:off x="567929" y="3314702"/>
            <a:ext cx="8008143" cy="585787"/>
          </a:xfrm>
          <a:prstGeom prst="rect">
            <a:avLst/>
          </a:prstGeom>
        </p:spPr>
        <p:txBody>
          <a:bodyPr/>
          <a:lstStyle>
            <a:lvl1pPr marL="0" indent="0" algn="ctr">
              <a:buNone/>
              <a:defRPr sz="3200" b="1">
                <a:solidFill>
                  <a:schemeClr val="accent2"/>
                </a:solidFill>
              </a:defRPr>
            </a:lvl1pPr>
          </a:lstStyle>
          <a:p>
            <a:pPr lvl="0"/>
            <a:endParaRPr kumimoji="1" lang="zh-CN" altLang="en-US"/>
          </a:p>
        </p:txBody>
      </p:sp>
      <p:sp>
        <p:nvSpPr>
          <p:cNvPr id="7" name="文本占位符 3"/>
          <p:cNvSpPr>
            <a:spLocks noGrp="1"/>
          </p:cNvSpPr>
          <p:nvPr>
            <p:ph type="body" sz="quarter" idx="13"/>
          </p:nvPr>
        </p:nvSpPr>
        <p:spPr>
          <a:xfrm>
            <a:off x="3493294" y="4530395"/>
            <a:ext cx="2157413" cy="392907"/>
          </a:xfrm>
          <a:prstGeom prst="rect">
            <a:avLst/>
          </a:prstGeom>
        </p:spPr>
        <p:txBody>
          <a:bodyPr/>
          <a:lstStyle>
            <a:lvl1pPr marL="0" indent="0" algn="ctr">
              <a:buNone/>
              <a:defRPr sz="1600" b="0">
                <a:solidFill>
                  <a:schemeClr val="accent2">
                    <a:lumMod val="50000"/>
                  </a:schemeClr>
                </a:solidFill>
              </a:defRPr>
            </a:lvl1pPr>
          </a:lstStyle>
          <a:p>
            <a:pPr lvl="0"/>
            <a:endParaRPr kumimoji="1" lang="zh-CN" altLang="en-US" dirty="0"/>
          </a:p>
        </p:txBody>
      </p:sp>
      <p:cxnSp>
        <p:nvCxnSpPr>
          <p:cNvPr id="9" name="直接连接符 79"/>
          <p:cNvCxnSpPr/>
          <p:nvPr/>
        </p:nvCxnSpPr>
        <p:spPr>
          <a:xfrm>
            <a:off x="1323136" y="4715060"/>
            <a:ext cx="2066925" cy="0"/>
          </a:xfrm>
          <a:prstGeom prst="line">
            <a:avLst/>
          </a:prstGeom>
          <a:ln>
            <a:solidFill>
              <a:srgbClr val="777671"/>
            </a:solidFill>
          </a:ln>
        </p:spPr>
        <p:style>
          <a:lnRef idx="1">
            <a:schemeClr val="accent1"/>
          </a:lnRef>
          <a:fillRef idx="0">
            <a:schemeClr val="accent1"/>
          </a:fillRef>
          <a:effectRef idx="0">
            <a:schemeClr val="accent1"/>
          </a:effectRef>
          <a:fontRef idx="minor">
            <a:schemeClr val="tx1"/>
          </a:fontRef>
        </p:style>
      </p:cxnSp>
      <p:cxnSp>
        <p:nvCxnSpPr>
          <p:cNvPr id="10" name="直接连接符 80"/>
          <p:cNvCxnSpPr/>
          <p:nvPr/>
        </p:nvCxnSpPr>
        <p:spPr>
          <a:xfrm>
            <a:off x="5728490" y="4715060"/>
            <a:ext cx="2066925" cy="0"/>
          </a:xfrm>
          <a:prstGeom prst="line">
            <a:avLst/>
          </a:prstGeom>
          <a:ln>
            <a:solidFill>
              <a:srgbClr val="77767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0" y="5266806"/>
            <a:ext cx="9144793" cy="1591194"/>
          </a:xfrm>
          <a:prstGeom prst="rect">
            <a:avLst/>
          </a:prstGeom>
        </p:spPr>
      </p:pic>
      <p:sp>
        <p:nvSpPr>
          <p:cNvPr id="13" name="任意多边形 29"/>
          <p:cNvSpPr/>
          <p:nvPr userDrawn="1"/>
        </p:nvSpPr>
        <p:spPr>
          <a:xfrm>
            <a:off x="94034" y="5499101"/>
            <a:ext cx="8955932"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4" name="文本占位符 3"/>
          <p:cNvSpPr>
            <a:spLocks noGrp="1"/>
          </p:cNvSpPr>
          <p:nvPr>
            <p:ph type="body" sz="quarter" idx="14"/>
          </p:nvPr>
        </p:nvSpPr>
        <p:spPr>
          <a:xfrm>
            <a:off x="567929" y="6062404"/>
            <a:ext cx="8008143" cy="409835"/>
          </a:xfrm>
          <a:prstGeom prst="rect">
            <a:avLst/>
          </a:prstGeom>
        </p:spPr>
        <p:txBody>
          <a:bodyPr/>
          <a:lstStyle>
            <a:lvl1pPr marL="0" indent="0" algn="ctr">
              <a:buNone/>
              <a:defRPr sz="2400" b="1">
                <a:solidFill>
                  <a:schemeClr val="accent2">
                    <a:lumMod val="20000"/>
                    <a:lumOff val="80000"/>
                  </a:schemeClr>
                </a:solidFill>
              </a:defRPr>
            </a:lvl1pPr>
          </a:lstStyle>
          <a:p>
            <a:pPr lvl="0"/>
            <a:endParaRPr kumimoji="1" lang="zh-CN" altLang="en-US"/>
          </a:p>
        </p:txBody>
      </p:sp>
    </p:spTree>
    <p:extLst>
      <p:ext uri="{BB962C8B-B14F-4D97-AF65-F5344CB8AC3E}">
        <p14:creationId xmlns:p14="http://schemas.microsoft.com/office/powerpoint/2010/main" val="1549554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_五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6" y="947741"/>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6" y="2043116"/>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1" name="文本占位符 3"/>
          <p:cNvSpPr>
            <a:spLocks noGrp="1"/>
          </p:cNvSpPr>
          <p:nvPr>
            <p:ph type="body" sz="quarter" idx="14"/>
          </p:nvPr>
        </p:nvSpPr>
        <p:spPr>
          <a:xfrm>
            <a:off x="4837326" y="3138491"/>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2" name="文本占位符 3"/>
          <p:cNvSpPr>
            <a:spLocks noGrp="1"/>
          </p:cNvSpPr>
          <p:nvPr>
            <p:ph type="body" sz="quarter" idx="15"/>
          </p:nvPr>
        </p:nvSpPr>
        <p:spPr>
          <a:xfrm>
            <a:off x="4837326" y="4233866"/>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3" name="文本占位符 3"/>
          <p:cNvSpPr>
            <a:spLocks noGrp="1"/>
          </p:cNvSpPr>
          <p:nvPr>
            <p:ph type="body" sz="quarter" idx="16"/>
          </p:nvPr>
        </p:nvSpPr>
        <p:spPr>
          <a:xfrm>
            <a:off x="4837326" y="5329242"/>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621752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397" y="1"/>
            <a:ext cx="9144793" cy="6078239"/>
          </a:xfrm>
          <a:prstGeom prst="rect">
            <a:avLst/>
          </a:prstGeom>
          <a:ln>
            <a:noFill/>
          </a:ln>
        </p:spPr>
      </p:pic>
      <p:sp>
        <p:nvSpPr>
          <p:cNvPr id="3" name="任意多边形 5"/>
          <p:cNvSpPr/>
          <p:nvPr userDrawn="1"/>
        </p:nvSpPr>
        <p:spPr>
          <a:xfrm rot="10800000">
            <a:off x="133549" y="142981"/>
            <a:ext cx="8876900"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grpSp>
        <p:nvGrpSpPr>
          <p:cNvPr id="71" name="组 70"/>
          <p:cNvGrpSpPr/>
          <p:nvPr userDrawn="1"/>
        </p:nvGrpSpPr>
        <p:grpSpPr>
          <a:xfrm>
            <a:off x="2764156" y="914020"/>
            <a:ext cx="3615689" cy="3686524"/>
            <a:chOff x="3683902" y="345797"/>
            <a:chExt cx="4820918" cy="4822970"/>
          </a:xfrm>
        </p:grpSpPr>
        <p:grpSp>
          <p:nvGrpSpPr>
            <p:cNvPr id="17" name="组合 11"/>
            <p:cNvGrpSpPr/>
            <p:nvPr/>
          </p:nvGrpSpPr>
          <p:grpSpPr>
            <a:xfrm>
              <a:off x="3812098" y="462897"/>
              <a:ext cx="4568634" cy="4568633"/>
              <a:chOff x="3651549" y="975481"/>
              <a:chExt cx="2929467" cy="2929467"/>
            </a:xfrm>
          </p:grpSpPr>
          <p:sp>
            <p:nvSpPr>
              <p:cNvPr id="69" name="椭圆 68"/>
              <p:cNvSpPr/>
              <p:nvPr/>
            </p:nvSpPr>
            <p:spPr>
              <a:xfrm>
                <a:off x="3651549" y="975481"/>
                <a:ext cx="2929467" cy="29294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70" name="椭圆 69"/>
              <p:cNvSpPr/>
              <p:nvPr/>
            </p:nvSpPr>
            <p:spPr>
              <a:xfrm>
                <a:off x="3856282" y="1186757"/>
                <a:ext cx="2520000" cy="2519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grpSp>
        <p:cxnSp>
          <p:nvCxnSpPr>
            <p:cNvPr id="18" name="直接连接符 30"/>
            <p:cNvCxnSpPr/>
            <p:nvPr/>
          </p:nvCxnSpPr>
          <p:spPr>
            <a:xfrm rot="16200000" flipH="1">
              <a:off x="3751182" y="250933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31"/>
            <p:cNvCxnSpPr/>
            <p:nvPr/>
          </p:nvCxnSpPr>
          <p:spPr>
            <a:xfrm rot="16623529" flipH="1">
              <a:off x="3767588" y="224333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32"/>
            <p:cNvCxnSpPr/>
            <p:nvPr/>
          </p:nvCxnSpPr>
          <p:spPr>
            <a:xfrm rot="17047059" flipH="1">
              <a:off x="3816559" y="198137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33"/>
            <p:cNvCxnSpPr/>
            <p:nvPr/>
          </p:nvCxnSpPr>
          <p:spPr>
            <a:xfrm rot="17470588" flipH="1">
              <a:off x="3897350" y="172740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34"/>
            <p:cNvCxnSpPr/>
            <p:nvPr/>
          </p:nvCxnSpPr>
          <p:spPr>
            <a:xfrm rot="17894118" flipH="1">
              <a:off x="4008739" y="148529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35"/>
            <p:cNvCxnSpPr/>
            <p:nvPr/>
          </p:nvCxnSpPr>
          <p:spPr>
            <a:xfrm rot="18317647" flipH="1">
              <a:off x="4149036" y="125870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36"/>
            <p:cNvCxnSpPr/>
            <p:nvPr/>
          </p:nvCxnSpPr>
          <p:spPr>
            <a:xfrm rot="18741177" flipH="1">
              <a:off x="4316115" y="105107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37"/>
            <p:cNvCxnSpPr/>
            <p:nvPr/>
          </p:nvCxnSpPr>
          <p:spPr>
            <a:xfrm rot="19164706" flipH="1">
              <a:off x="4507442" y="86555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38"/>
            <p:cNvCxnSpPr/>
            <p:nvPr/>
          </p:nvCxnSpPr>
          <p:spPr>
            <a:xfrm rot="19588235" flipH="1">
              <a:off x="4720118" y="70495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39"/>
            <p:cNvCxnSpPr/>
            <p:nvPr/>
          </p:nvCxnSpPr>
          <p:spPr>
            <a:xfrm rot="20011765" flipH="1">
              <a:off x="4950919" y="57169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40"/>
            <p:cNvCxnSpPr/>
            <p:nvPr/>
          </p:nvCxnSpPr>
          <p:spPr>
            <a:xfrm rot="20435294" flipH="1">
              <a:off x="5196345" y="46781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41"/>
            <p:cNvCxnSpPr/>
            <p:nvPr/>
          </p:nvCxnSpPr>
          <p:spPr>
            <a:xfrm rot="20858823" flipH="1">
              <a:off x="5452677" y="39488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42"/>
            <p:cNvCxnSpPr/>
            <p:nvPr/>
          </p:nvCxnSpPr>
          <p:spPr>
            <a:xfrm rot="21282353" flipH="1">
              <a:off x="5716029" y="354004"/>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43"/>
            <p:cNvCxnSpPr/>
            <p:nvPr/>
          </p:nvCxnSpPr>
          <p:spPr>
            <a:xfrm rot="105883" flipH="1">
              <a:off x="5982408" y="34579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44"/>
            <p:cNvCxnSpPr/>
            <p:nvPr/>
          </p:nvCxnSpPr>
          <p:spPr>
            <a:xfrm rot="529412" flipH="1">
              <a:off x="6247777" y="37038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45"/>
            <p:cNvCxnSpPr/>
            <p:nvPr/>
          </p:nvCxnSpPr>
          <p:spPr>
            <a:xfrm rot="952941" flipH="1">
              <a:off x="6508112" y="427402"/>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46"/>
            <p:cNvCxnSpPr/>
            <p:nvPr/>
          </p:nvCxnSpPr>
          <p:spPr>
            <a:xfrm rot="1376471" flipH="1">
              <a:off x="6759468" y="51597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47"/>
            <p:cNvCxnSpPr/>
            <p:nvPr/>
          </p:nvCxnSpPr>
          <p:spPr>
            <a:xfrm rot="1800000" flipH="1">
              <a:off x="6998034" y="63476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48"/>
            <p:cNvCxnSpPr/>
            <p:nvPr/>
          </p:nvCxnSpPr>
          <p:spPr>
            <a:xfrm rot="2223529" flipH="1">
              <a:off x="7220194" y="78197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49"/>
            <p:cNvCxnSpPr/>
            <p:nvPr/>
          </p:nvCxnSpPr>
          <p:spPr>
            <a:xfrm rot="2647059" flipH="1">
              <a:off x="7422579" y="95537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50"/>
            <p:cNvCxnSpPr/>
            <p:nvPr/>
          </p:nvCxnSpPr>
          <p:spPr>
            <a:xfrm rot="3070588" flipH="1">
              <a:off x="7602123" y="115231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51"/>
            <p:cNvCxnSpPr/>
            <p:nvPr/>
          </p:nvCxnSpPr>
          <p:spPr>
            <a:xfrm rot="3494117" flipH="1">
              <a:off x="7756103" y="136984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52"/>
            <p:cNvCxnSpPr/>
            <p:nvPr/>
          </p:nvCxnSpPr>
          <p:spPr>
            <a:xfrm rot="3917647" flipH="1">
              <a:off x="7882185" y="160463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53"/>
            <p:cNvCxnSpPr/>
            <p:nvPr/>
          </p:nvCxnSpPr>
          <p:spPr>
            <a:xfrm rot="4341176" flipH="1">
              <a:off x="7978457" y="185314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54"/>
            <p:cNvCxnSpPr/>
            <p:nvPr/>
          </p:nvCxnSpPr>
          <p:spPr>
            <a:xfrm rot="4764706" flipH="1">
              <a:off x="8043462" y="211160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55"/>
            <p:cNvCxnSpPr/>
            <p:nvPr/>
          </p:nvCxnSpPr>
          <p:spPr>
            <a:xfrm rot="5188236" flipH="1">
              <a:off x="8076213" y="237608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56"/>
            <p:cNvCxnSpPr/>
            <p:nvPr/>
          </p:nvCxnSpPr>
          <p:spPr>
            <a:xfrm rot="5611765" flipH="1">
              <a:off x="8076213" y="264259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57"/>
            <p:cNvCxnSpPr/>
            <p:nvPr/>
          </p:nvCxnSpPr>
          <p:spPr>
            <a:xfrm rot="6035294" flipH="1">
              <a:off x="8043462" y="290707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58"/>
            <p:cNvCxnSpPr/>
            <p:nvPr/>
          </p:nvCxnSpPr>
          <p:spPr>
            <a:xfrm rot="6458824" flipH="1">
              <a:off x="7978457" y="3165534"/>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59"/>
            <p:cNvCxnSpPr/>
            <p:nvPr/>
          </p:nvCxnSpPr>
          <p:spPr>
            <a:xfrm rot="6882353" flipH="1">
              <a:off x="7882185" y="3414042"/>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60"/>
            <p:cNvCxnSpPr/>
            <p:nvPr/>
          </p:nvCxnSpPr>
          <p:spPr>
            <a:xfrm rot="7305883" flipH="1">
              <a:off x="7756103" y="364883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61"/>
            <p:cNvCxnSpPr/>
            <p:nvPr/>
          </p:nvCxnSpPr>
          <p:spPr>
            <a:xfrm rot="7729412" flipH="1">
              <a:off x="7602123" y="386635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62"/>
            <p:cNvCxnSpPr/>
            <p:nvPr/>
          </p:nvCxnSpPr>
          <p:spPr>
            <a:xfrm rot="8152941" flipH="1">
              <a:off x="7422579" y="406330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63"/>
            <p:cNvCxnSpPr/>
            <p:nvPr/>
          </p:nvCxnSpPr>
          <p:spPr>
            <a:xfrm rot="8576471" flipH="1">
              <a:off x="7220194" y="423670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64"/>
            <p:cNvCxnSpPr/>
            <p:nvPr/>
          </p:nvCxnSpPr>
          <p:spPr>
            <a:xfrm rot="9000000" flipH="1">
              <a:off x="6998034" y="438390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65"/>
            <p:cNvCxnSpPr/>
            <p:nvPr/>
          </p:nvCxnSpPr>
          <p:spPr>
            <a:xfrm rot="9423529" flipH="1">
              <a:off x="6759468" y="450270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66"/>
            <p:cNvCxnSpPr/>
            <p:nvPr/>
          </p:nvCxnSpPr>
          <p:spPr>
            <a:xfrm rot="9847059" flipH="1">
              <a:off x="6508111" y="459127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67"/>
            <p:cNvCxnSpPr/>
            <p:nvPr/>
          </p:nvCxnSpPr>
          <p:spPr>
            <a:xfrm rot="10270589" flipH="1">
              <a:off x="6247777" y="464829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68"/>
            <p:cNvCxnSpPr/>
            <p:nvPr/>
          </p:nvCxnSpPr>
          <p:spPr>
            <a:xfrm rot="10694117" flipH="1">
              <a:off x="5982408" y="467288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69"/>
            <p:cNvCxnSpPr/>
            <p:nvPr/>
          </p:nvCxnSpPr>
          <p:spPr>
            <a:xfrm rot="11117648" flipH="1">
              <a:off x="5716029" y="466467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70"/>
            <p:cNvCxnSpPr/>
            <p:nvPr/>
          </p:nvCxnSpPr>
          <p:spPr>
            <a:xfrm rot="11541176" flipH="1">
              <a:off x="5452677" y="462379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71"/>
            <p:cNvCxnSpPr/>
            <p:nvPr/>
          </p:nvCxnSpPr>
          <p:spPr>
            <a:xfrm rot="11964706" flipH="1">
              <a:off x="5196345" y="455086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72"/>
            <p:cNvCxnSpPr/>
            <p:nvPr/>
          </p:nvCxnSpPr>
          <p:spPr>
            <a:xfrm rot="12388235" flipH="1">
              <a:off x="4950919" y="444698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73"/>
            <p:cNvCxnSpPr/>
            <p:nvPr/>
          </p:nvCxnSpPr>
          <p:spPr>
            <a:xfrm rot="12811765" flipH="1">
              <a:off x="4720118" y="431372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74"/>
            <p:cNvCxnSpPr/>
            <p:nvPr/>
          </p:nvCxnSpPr>
          <p:spPr>
            <a:xfrm rot="13235294" flipH="1">
              <a:off x="4507443" y="415312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75"/>
            <p:cNvCxnSpPr/>
            <p:nvPr/>
          </p:nvCxnSpPr>
          <p:spPr>
            <a:xfrm rot="13658824" flipH="1">
              <a:off x="4316115" y="396759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76"/>
            <p:cNvCxnSpPr/>
            <p:nvPr/>
          </p:nvCxnSpPr>
          <p:spPr>
            <a:xfrm rot="14082352" flipH="1">
              <a:off x="4149036" y="375997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77"/>
            <p:cNvCxnSpPr/>
            <p:nvPr/>
          </p:nvCxnSpPr>
          <p:spPr>
            <a:xfrm rot="14505883" flipH="1">
              <a:off x="4008739" y="353338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78"/>
            <p:cNvCxnSpPr/>
            <p:nvPr/>
          </p:nvCxnSpPr>
          <p:spPr>
            <a:xfrm rot="14929413" flipH="1">
              <a:off x="3897350" y="329127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79"/>
            <p:cNvCxnSpPr/>
            <p:nvPr/>
          </p:nvCxnSpPr>
          <p:spPr>
            <a:xfrm rot="15352941" flipH="1">
              <a:off x="3816559" y="303730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80"/>
            <p:cNvCxnSpPr/>
            <p:nvPr/>
          </p:nvCxnSpPr>
          <p:spPr>
            <a:xfrm rot="15776472" flipH="1">
              <a:off x="3767588" y="277533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72" name="直接连接符 132"/>
          <p:cNvCxnSpPr/>
          <p:nvPr userDrawn="1"/>
        </p:nvCxnSpPr>
        <p:spPr>
          <a:xfrm>
            <a:off x="3630323" y="2361533"/>
            <a:ext cx="845505"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73" name="直接连接符 134"/>
          <p:cNvCxnSpPr/>
          <p:nvPr userDrawn="1"/>
        </p:nvCxnSpPr>
        <p:spPr>
          <a:xfrm>
            <a:off x="4663761" y="2361533"/>
            <a:ext cx="845505"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74" name="椭圆 73"/>
          <p:cNvSpPr/>
          <p:nvPr userDrawn="1"/>
        </p:nvSpPr>
        <p:spPr>
          <a:xfrm>
            <a:off x="4497300" y="2260299"/>
            <a:ext cx="149353"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sp>
        <p:nvSpPr>
          <p:cNvPr id="75" name="文本占位符 3"/>
          <p:cNvSpPr>
            <a:spLocks noGrp="1"/>
          </p:cNvSpPr>
          <p:nvPr>
            <p:ph type="body" sz="quarter" idx="12" hasCustomPrompt="1"/>
          </p:nvPr>
        </p:nvSpPr>
        <p:spPr>
          <a:xfrm>
            <a:off x="3627762" y="1638228"/>
            <a:ext cx="1888476" cy="590549"/>
          </a:xfrm>
          <a:prstGeom prst="rect">
            <a:avLst/>
          </a:prstGeom>
        </p:spPr>
        <p:txBody>
          <a:bodyPr/>
          <a:lstStyle>
            <a:lvl1pPr marL="0" indent="0" algn="ctr">
              <a:buNone/>
              <a:defRPr sz="3600" b="0">
                <a:solidFill>
                  <a:schemeClr val="accent2">
                    <a:lumMod val="20000"/>
                    <a:lumOff val="80000"/>
                  </a:schemeClr>
                </a:solidFill>
              </a:defRPr>
            </a:lvl1pPr>
          </a:lstStyle>
          <a:p>
            <a:pPr lvl="0"/>
            <a:r>
              <a:rPr kumimoji="1" lang="zh-CN" altLang="en-US" dirty="0"/>
              <a:t>标题</a:t>
            </a:r>
          </a:p>
        </p:txBody>
      </p:sp>
      <p:sp>
        <p:nvSpPr>
          <p:cNvPr id="76" name="文本占位符 3"/>
          <p:cNvSpPr>
            <a:spLocks noGrp="1"/>
          </p:cNvSpPr>
          <p:nvPr>
            <p:ph type="body" sz="quarter" idx="13" hasCustomPrompt="1"/>
          </p:nvPr>
        </p:nvSpPr>
        <p:spPr>
          <a:xfrm>
            <a:off x="3287085" y="2643617"/>
            <a:ext cx="2561841" cy="715645"/>
          </a:xfrm>
          <a:prstGeom prst="rect">
            <a:avLst/>
          </a:prstGeom>
        </p:spPr>
        <p:txBody>
          <a:bodyPr/>
          <a:lstStyle>
            <a:lvl1pPr marL="0" indent="0" algn="ctr">
              <a:buNone/>
              <a:defRPr sz="4800" b="1">
                <a:solidFill>
                  <a:schemeClr val="accent2">
                    <a:lumMod val="20000"/>
                    <a:lumOff val="80000"/>
                  </a:schemeClr>
                </a:solidFill>
              </a:defRPr>
            </a:lvl1pPr>
          </a:lstStyle>
          <a:p>
            <a:pPr lvl="0"/>
            <a:r>
              <a:rPr kumimoji="1" lang="zh-CN" altLang="en-US"/>
              <a:t>标题</a:t>
            </a:r>
            <a:endParaRPr kumimoji="1" lang="zh-CN" altLang="en-US" dirty="0"/>
          </a:p>
        </p:txBody>
      </p:sp>
    </p:spTree>
    <p:extLst>
      <p:ext uri="{BB962C8B-B14F-4D97-AF65-F5344CB8AC3E}">
        <p14:creationId xmlns:p14="http://schemas.microsoft.com/office/powerpoint/2010/main" val="5654907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8" name="矩形 7"/>
          <p:cNvSpPr/>
          <p:nvPr userDrawn="1"/>
        </p:nvSpPr>
        <p:spPr>
          <a:xfrm>
            <a:off x="137948" y="176048"/>
            <a:ext cx="8868104" cy="650590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 name="五边形 4"/>
          <p:cNvSpPr/>
          <p:nvPr userDrawn="1"/>
        </p:nvSpPr>
        <p:spPr>
          <a:xfrm rot="5400000">
            <a:off x="212267" y="225425"/>
            <a:ext cx="891720" cy="440872"/>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7" name="文本占位符 3"/>
          <p:cNvSpPr>
            <a:spLocks noGrp="1"/>
          </p:cNvSpPr>
          <p:nvPr>
            <p:ph type="body" sz="quarter" idx="10" hasCustomPrompt="1"/>
          </p:nvPr>
        </p:nvSpPr>
        <p:spPr>
          <a:xfrm>
            <a:off x="437691" y="0"/>
            <a:ext cx="440873" cy="746234"/>
          </a:xfrm>
          <a:prstGeom prst="rect">
            <a:avLst/>
          </a:prstGeom>
        </p:spPr>
        <p:txBody>
          <a:bodyPr anchor="ctr"/>
          <a:lstStyle>
            <a:lvl1pPr marL="0" indent="0" algn="ctr">
              <a:buNone/>
              <a:defRPr sz="4000" b="1">
                <a:solidFill>
                  <a:schemeClr val="accent2">
                    <a:lumMod val="20000"/>
                    <a:lumOff val="80000"/>
                  </a:schemeClr>
                </a:solidFill>
              </a:defRPr>
            </a:lvl1pPr>
          </a:lstStyle>
          <a:p>
            <a:pPr lvl="0"/>
            <a:r>
              <a:rPr kumimoji="1" lang="en-US" altLang="zh-CN"/>
              <a:t>0</a:t>
            </a:r>
            <a:endParaRPr kumimoji="1" lang="zh-CN" altLang="en-US" dirty="0"/>
          </a:p>
        </p:txBody>
      </p:sp>
      <p:sp>
        <p:nvSpPr>
          <p:cNvPr id="9" name="文本占位符 3"/>
          <p:cNvSpPr>
            <a:spLocks noGrp="1"/>
          </p:cNvSpPr>
          <p:nvPr>
            <p:ph type="body" sz="quarter" idx="12"/>
          </p:nvPr>
        </p:nvSpPr>
        <p:spPr>
          <a:xfrm>
            <a:off x="878564" y="213648"/>
            <a:ext cx="3156530" cy="464425"/>
          </a:xfrm>
          <a:prstGeom prst="rect">
            <a:avLst/>
          </a:prstGeom>
        </p:spPr>
        <p:txBody>
          <a:bodyPr anchor="ctr"/>
          <a:lstStyle>
            <a:lvl1pPr marL="0" indent="0" algn="l">
              <a:buNone/>
              <a:defRPr sz="2400" b="1">
                <a:solidFill>
                  <a:schemeClr val="accent6"/>
                </a:solidFill>
              </a:defRPr>
            </a:lvl1pPr>
          </a:lstStyle>
          <a:p>
            <a:pPr lvl="0"/>
            <a:endParaRPr kumimoji="1" lang="zh-CN" altLang="en-US"/>
          </a:p>
        </p:txBody>
      </p:sp>
    </p:spTree>
    <p:extLst>
      <p:ext uri="{BB962C8B-B14F-4D97-AF65-F5344CB8AC3E}">
        <p14:creationId xmlns:p14="http://schemas.microsoft.com/office/powerpoint/2010/main" val="362214128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7" y="1609728"/>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7" y="2940847"/>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0" name="文本占位符 3"/>
          <p:cNvSpPr>
            <a:spLocks noGrp="1"/>
          </p:cNvSpPr>
          <p:nvPr>
            <p:ph type="body" sz="quarter" idx="14"/>
          </p:nvPr>
        </p:nvSpPr>
        <p:spPr>
          <a:xfrm>
            <a:off x="4837327" y="4271965"/>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670484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330452"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330453" y="182446"/>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7" y="1104903"/>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7" y="2436022"/>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1" name="文本占位符 3"/>
          <p:cNvSpPr>
            <a:spLocks noGrp="1"/>
          </p:cNvSpPr>
          <p:nvPr>
            <p:ph type="body" sz="quarter" idx="14"/>
          </p:nvPr>
        </p:nvSpPr>
        <p:spPr>
          <a:xfrm>
            <a:off x="4837327" y="3767140"/>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2" name="文本占位符 3"/>
          <p:cNvSpPr>
            <a:spLocks noGrp="1"/>
          </p:cNvSpPr>
          <p:nvPr>
            <p:ph type="body" sz="quarter" idx="15"/>
          </p:nvPr>
        </p:nvSpPr>
        <p:spPr>
          <a:xfrm>
            <a:off x="4837327" y="5098259"/>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857756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6" y="762004"/>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6" y="1697358"/>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1" name="文本占位符 3"/>
          <p:cNvSpPr>
            <a:spLocks noGrp="1"/>
          </p:cNvSpPr>
          <p:nvPr>
            <p:ph type="body" sz="quarter" idx="14"/>
          </p:nvPr>
        </p:nvSpPr>
        <p:spPr>
          <a:xfrm>
            <a:off x="4837326" y="2632714"/>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2" name="文本占位符 3"/>
          <p:cNvSpPr>
            <a:spLocks noGrp="1"/>
          </p:cNvSpPr>
          <p:nvPr>
            <p:ph type="body" sz="quarter" idx="15"/>
          </p:nvPr>
        </p:nvSpPr>
        <p:spPr>
          <a:xfrm>
            <a:off x="4837326" y="3568069"/>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3" name="文本占位符 3"/>
          <p:cNvSpPr>
            <a:spLocks noGrp="1"/>
          </p:cNvSpPr>
          <p:nvPr>
            <p:ph type="body" sz="quarter" idx="16"/>
          </p:nvPr>
        </p:nvSpPr>
        <p:spPr>
          <a:xfrm>
            <a:off x="4837326" y="4503424"/>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4" name="文本占位符 3"/>
          <p:cNvSpPr>
            <a:spLocks noGrp="1"/>
          </p:cNvSpPr>
          <p:nvPr>
            <p:ph type="body" sz="quarter" idx="17"/>
          </p:nvPr>
        </p:nvSpPr>
        <p:spPr>
          <a:xfrm>
            <a:off x="4837326" y="5438781"/>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112720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2923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0" y="3227832"/>
            <a:ext cx="2286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7278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32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311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50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080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094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accent3">
              <a:lumMod val="60000"/>
              <a:lumOff val="40000"/>
            </a:schemeClr>
          </a:fgClr>
          <a:bgClr>
            <a:schemeClr val="accent3">
              <a:lumMod val="20000"/>
              <a:lumOff val="80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otGrid">
          <a:fgClr>
            <a:schemeClr val="accent3">
              <a:lumMod val="60000"/>
              <a:lumOff val="40000"/>
            </a:schemeClr>
          </a:fgClr>
          <a:bgClr>
            <a:schemeClr val="accent3">
              <a:lumMod val="20000"/>
              <a:lumOff val="80000"/>
            </a:schemeClr>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161029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684" r:id="rId16"/>
    <p:sldLayoutId id="2147483687" r:id="rId17"/>
    <p:sldLayoutId id="2147483689" r:id="rId18"/>
    <p:sldLayoutId id="214748368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vmlDrawing" Target="../drawings/vmlDrawing7.vml"/><Relationship Id="rId5" Type="http://schemas.openxmlformats.org/officeDocument/2006/relationships/image" Target="../media/image13.e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15.wmf"/><Relationship Id="rId4"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vmlDrawing" Target="../drawings/vmlDrawing11.vml"/><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image" Target="../media/image21.wmf"/><Relationship Id="rId5" Type="http://schemas.openxmlformats.org/officeDocument/2006/relationships/oleObject" Target="../embeddings/oleObject13.bin"/><Relationship Id="rId4" Type="http://schemas.openxmlformats.org/officeDocument/2006/relationships/image" Target="../media/image2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47500" lnSpcReduction="20000"/>
          </a:bodyPr>
          <a:lstStyle/>
          <a:p>
            <a:r>
              <a:rPr kumimoji="1" lang="zh-CN" altLang="en-US" dirty="0">
                <a:solidFill>
                  <a:srgbClr val="777671"/>
                </a:solidFill>
                <a:latin typeface="Microsoft YaHei" charset="0"/>
                <a:ea typeface="Microsoft YaHei" charset="0"/>
                <a:cs typeface="Microsoft YaHei" charset="0"/>
              </a:rPr>
              <a:t>还原敏感聚合物</a:t>
            </a:r>
            <a:r>
              <a:rPr kumimoji="1" lang="en-US" altLang="zh-CN" dirty="0" err="1" smtClean="0">
                <a:solidFill>
                  <a:srgbClr val="777671"/>
                </a:solidFill>
                <a:latin typeface="Microsoft YaHei" charset="0"/>
                <a:ea typeface="Microsoft YaHei" charset="0"/>
                <a:cs typeface="Microsoft YaHei" charset="0"/>
              </a:rPr>
              <a:t>Py</a:t>
            </a:r>
            <a:r>
              <a:rPr kumimoji="1" lang="en-US" altLang="zh-CN" dirty="0" smtClean="0">
                <a:solidFill>
                  <a:srgbClr val="777671"/>
                </a:solidFill>
                <a:latin typeface="Microsoft YaHei" charset="0"/>
                <a:ea typeface="Microsoft YaHei" charset="0"/>
                <a:cs typeface="Microsoft YaHei" charset="0"/>
              </a:rPr>
              <a:t>-</a:t>
            </a:r>
            <a:r>
              <a:rPr kumimoji="1" lang="en-US" altLang="zh-CN" dirty="0" err="1" smtClean="0">
                <a:solidFill>
                  <a:srgbClr val="777671"/>
                </a:solidFill>
                <a:latin typeface="Microsoft YaHei" charset="0"/>
                <a:ea typeface="Microsoft YaHei" charset="0"/>
                <a:cs typeface="Microsoft YaHei" charset="0"/>
              </a:rPr>
              <a:t>ss</a:t>
            </a:r>
            <a:r>
              <a:rPr kumimoji="1" lang="en-US" altLang="zh-CN" dirty="0" smtClean="0">
                <a:solidFill>
                  <a:srgbClr val="777671"/>
                </a:solidFill>
                <a:latin typeface="Microsoft YaHei" charset="0"/>
                <a:ea typeface="Microsoft YaHei" charset="0"/>
                <a:cs typeface="Microsoft YaHei" charset="0"/>
              </a:rPr>
              <a:t>-PEG-</a:t>
            </a:r>
            <a:r>
              <a:rPr kumimoji="1" lang="en-US" altLang="zh-CN" dirty="0" err="1" smtClean="0">
                <a:solidFill>
                  <a:srgbClr val="777671"/>
                </a:solidFill>
                <a:latin typeface="Microsoft YaHei" charset="0"/>
                <a:ea typeface="Microsoft YaHei" charset="0"/>
                <a:cs typeface="Microsoft YaHei" charset="0"/>
              </a:rPr>
              <a:t>ss</a:t>
            </a:r>
            <a:r>
              <a:rPr kumimoji="1" lang="en-US" altLang="zh-CN" dirty="0" smtClean="0">
                <a:solidFill>
                  <a:srgbClr val="777671"/>
                </a:solidFill>
                <a:latin typeface="Microsoft YaHei" charset="0"/>
                <a:ea typeface="Microsoft YaHei" charset="0"/>
                <a:cs typeface="Microsoft YaHei" charset="0"/>
              </a:rPr>
              <a:t>-</a:t>
            </a:r>
            <a:r>
              <a:rPr kumimoji="1" lang="en-US" altLang="zh-CN" dirty="0" err="1" smtClean="0">
                <a:solidFill>
                  <a:srgbClr val="777671"/>
                </a:solidFill>
                <a:latin typeface="Microsoft YaHei" charset="0"/>
                <a:ea typeface="Microsoft YaHei" charset="0"/>
                <a:cs typeface="Microsoft YaHei" charset="0"/>
              </a:rPr>
              <a:t>Py</a:t>
            </a:r>
            <a:endParaRPr kumimoji="1" lang="en-US" altLang="zh-CN" dirty="0" smtClean="0">
              <a:solidFill>
                <a:srgbClr val="777671"/>
              </a:solidFill>
              <a:latin typeface="Microsoft YaHei" charset="0"/>
              <a:ea typeface="Microsoft YaHei" charset="0"/>
              <a:cs typeface="Microsoft YaHei" charset="0"/>
            </a:endParaRPr>
          </a:p>
          <a:p>
            <a:r>
              <a:rPr kumimoji="1" lang="zh-CN" altLang="en-US" dirty="0" smtClean="0">
                <a:solidFill>
                  <a:srgbClr val="777671"/>
                </a:solidFill>
                <a:latin typeface="Microsoft YaHei" charset="0"/>
                <a:ea typeface="Microsoft YaHei" charset="0"/>
                <a:cs typeface="Microsoft YaHei" charset="0"/>
              </a:rPr>
              <a:t>的</a:t>
            </a:r>
            <a:r>
              <a:rPr kumimoji="1" lang="zh-CN" altLang="en-US" dirty="0">
                <a:solidFill>
                  <a:srgbClr val="777671"/>
                </a:solidFill>
                <a:latin typeface="Microsoft YaHei" charset="0"/>
                <a:ea typeface="Microsoft YaHei" charset="0"/>
                <a:cs typeface="Microsoft YaHei" charset="0"/>
              </a:rPr>
              <a:t>胶束化研究 </a:t>
            </a:r>
          </a:p>
        </p:txBody>
      </p:sp>
      <p:sp>
        <p:nvSpPr>
          <p:cNvPr id="3" name="文本占位符 2"/>
          <p:cNvSpPr>
            <a:spLocks noGrp="1"/>
          </p:cNvSpPr>
          <p:nvPr>
            <p:ph type="body" sz="quarter" idx="11"/>
          </p:nvPr>
        </p:nvSpPr>
        <p:spPr>
          <a:xfrm>
            <a:off x="1587698" y="954644"/>
            <a:ext cx="5968604" cy="760955"/>
          </a:xfrm>
        </p:spPr>
        <p:txBody>
          <a:bodyPr>
            <a:normAutofit/>
          </a:bodyPr>
          <a:lstStyle/>
          <a:p>
            <a:r>
              <a:rPr lang="zh-CN" altLang="en-US" sz="2800" dirty="0"/>
              <a:t>化工</a:t>
            </a:r>
            <a:r>
              <a:rPr lang="zh-CN" altLang="en-US" sz="2800" dirty="0" smtClean="0"/>
              <a:t>学院制药工程专业 开题报告答辩</a:t>
            </a:r>
            <a:endParaRPr lang="zh-CN" altLang="en-US" sz="2800" dirty="0"/>
          </a:p>
        </p:txBody>
      </p:sp>
      <p:sp>
        <p:nvSpPr>
          <p:cNvPr id="4" name="文本占位符 3"/>
          <p:cNvSpPr>
            <a:spLocks noGrp="1"/>
          </p:cNvSpPr>
          <p:nvPr>
            <p:ph type="body" sz="quarter" idx="12"/>
          </p:nvPr>
        </p:nvSpPr>
        <p:spPr/>
        <p:txBody>
          <a:bodyPr/>
          <a:lstStyle/>
          <a:p>
            <a:endParaRPr lang="zh-CN" altLang="en-US" dirty="0">
              <a:solidFill>
                <a:srgbClr val="CDCAC3"/>
              </a:solidFill>
            </a:endParaRPr>
          </a:p>
        </p:txBody>
      </p:sp>
      <p:sp>
        <p:nvSpPr>
          <p:cNvPr id="5" name="文本占位符 4"/>
          <p:cNvSpPr>
            <a:spLocks noGrp="1"/>
          </p:cNvSpPr>
          <p:nvPr>
            <p:ph type="body" sz="quarter" idx="13"/>
          </p:nvPr>
        </p:nvSpPr>
        <p:spPr>
          <a:xfrm>
            <a:off x="2849696" y="4530395"/>
            <a:ext cx="3444608" cy="392907"/>
          </a:xfrm>
        </p:spPr>
        <p:txBody>
          <a:bodyPr/>
          <a:lstStyle/>
          <a:p>
            <a:r>
              <a:rPr lang="en-US" altLang="zh-CN" dirty="0" smtClean="0">
                <a:solidFill>
                  <a:srgbClr val="777671"/>
                </a:solidFill>
                <a:latin typeface="微软雅黑" panose="020B0503020204020204" pitchFamily="34" charset="-122"/>
                <a:ea typeface="微软雅黑" panose="020B0503020204020204" pitchFamily="34" charset="-122"/>
              </a:rPr>
              <a:t>2017</a:t>
            </a:r>
            <a:r>
              <a:rPr lang="zh-CN" altLang="en-US" dirty="0" smtClean="0">
                <a:solidFill>
                  <a:srgbClr val="777671"/>
                </a:solidFill>
                <a:latin typeface="微软雅黑" panose="020B0503020204020204" pitchFamily="34" charset="-122"/>
                <a:ea typeface="微软雅黑" panose="020B0503020204020204" pitchFamily="34" charset="-122"/>
              </a:rPr>
              <a:t>年</a:t>
            </a:r>
            <a:r>
              <a:rPr lang="en-US" altLang="zh-CN" dirty="0" smtClean="0">
                <a:solidFill>
                  <a:srgbClr val="777671"/>
                </a:solidFill>
                <a:latin typeface="微软雅黑" panose="020B0503020204020204" pitchFamily="34" charset="-122"/>
                <a:ea typeface="微软雅黑" panose="020B0503020204020204" pitchFamily="34" charset="-122"/>
              </a:rPr>
              <a:t>1</a:t>
            </a:r>
            <a:r>
              <a:rPr lang="zh-CN" altLang="en-US" dirty="0" smtClean="0">
                <a:solidFill>
                  <a:srgbClr val="777671"/>
                </a:solidFill>
                <a:latin typeface="微软雅黑" panose="020B0503020204020204" pitchFamily="34" charset="-122"/>
                <a:ea typeface="微软雅黑" panose="020B0503020204020204" pitchFamily="34" charset="-122"/>
              </a:rPr>
              <a:t>月</a:t>
            </a:r>
            <a:r>
              <a:rPr lang="en-US" altLang="zh-CN" dirty="0" smtClean="0">
                <a:solidFill>
                  <a:srgbClr val="777671"/>
                </a:solidFill>
                <a:latin typeface="微软雅黑" panose="020B0503020204020204" pitchFamily="34" charset="-122"/>
                <a:ea typeface="微软雅黑" panose="020B0503020204020204" pitchFamily="34" charset="-122"/>
              </a:rPr>
              <a:t>8</a:t>
            </a:r>
            <a:r>
              <a:rPr lang="zh-CN" altLang="en-US" dirty="0" smtClean="0">
                <a:solidFill>
                  <a:srgbClr val="777671"/>
                </a:solidFill>
                <a:latin typeface="微软雅黑" panose="020B0503020204020204" pitchFamily="34" charset="-122"/>
                <a:ea typeface="微软雅黑" panose="020B0503020204020204" pitchFamily="34" charset="-122"/>
              </a:rPr>
              <a:t>日</a:t>
            </a:r>
            <a:endParaRPr lang="zh-CN" altLang="en-US" dirty="0">
              <a:solidFill>
                <a:srgbClr val="77767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p:txBody>
          <a:bodyPr>
            <a:normAutofit lnSpcReduction="10000"/>
          </a:bodyPr>
          <a:lstStyle/>
          <a:p>
            <a:r>
              <a:rPr lang="zh-CN" altLang="en-US" dirty="0">
                <a:solidFill>
                  <a:srgbClr val="F5F0EA"/>
                </a:solidFill>
                <a:latin typeface="微软雅黑" panose="020B0503020204020204" pitchFamily="34" charset="-122"/>
                <a:ea typeface="微软雅黑" panose="020B0503020204020204" pitchFamily="34" charset="-122"/>
              </a:rPr>
              <a:t>指导老师</a:t>
            </a:r>
            <a:r>
              <a:rPr lang="zh-CN" altLang="en-US" dirty="0" smtClean="0">
                <a:solidFill>
                  <a:srgbClr val="F5F0EA"/>
                </a:solidFill>
                <a:latin typeface="微软雅黑" panose="020B0503020204020204" pitchFamily="34" charset="-122"/>
                <a:ea typeface="微软雅黑" panose="020B0503020204020204" pitchFamily="34" charset="-122"/>
              </a:rPr>
              <a:t>：李　赛　　答辩</a:t>
            </a:r>
            <a:r>
              <a:rPr lang="zh-CN" altLang="en-US" dirty="0">
                <a:solidFill>
                  <a:srgbClr val="F5F0EA"/>
                </a:solidFill>
                <a:latin typeface="微软雅黑" panose="020B0503020204020204" pitchFamily="34" charset="-122"/>
                <a:ea typeface="微软雅黑" panose="020B0503020204020204" pitchFamily="34" charset="-122"/>
              </a:rPr>
              <a:t>人</a:t>
            </a:r>
            <a:r>
              <a:rPr lang="zh-CN" altLang="en-US" dirty="0" smtClean="0">
                <a:solidFill>
                  <a:srgbClr val="F5F0EA"/>
                </a:solidFill>
                <a:latin typeface="微软雅黑" panose="020B0503020204020204" pitchFamily="34" charset="-122"/>
                <a:ea typeface="微软雅黑" panose="020B0503020204020204" pitchFamily="34" charset="-122"/>
              </a:rPr>
              <a:t>：何雨航</a:t>
            </a:r>
            <a:endParaRPr lang="zh-CN" altLang="en-US" dirty="0">
              <a:solidFill>
                <a:srgbClr val="F5F0E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804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胶束特点</a:t>
            </a:r>
          </a:p>
        </p:txBody>
      </p:sp>
      <p:sp>
        <p:nvSpPr>
          <p:cNvPr id="261" name="文本框 260"/>
          <p:cNvSpPr txBox="1"/>
          <p:nvPr/>
        </p:nvSpPr>
        <p:spPr>
          <a:xfrm>
            <a:off x="909041" y="1268408"/>
            <a:ext cx="7325917" cy="4375557"/>
          </a:xfrm>
          <a:prstGeom prst="rect">
            <a:avLst/>
          </a:prstGeom>
          <a:noFill/>
        </p:spPr>
        <p:txBody>
          <a:bodyPr wrap="square" rtlCol="0">
            <a:spAutoFit/>
          </a:bodyPr>
          <a:lstStyle/>
          <a:p>
            <a:pPr indent="-457200" defTabSz="609585">
              <a:lnSpc>
                <a:spcPct val="150000"/>
              </a:lnSpc>
              <a:spcBef>
                <a:spcPts val="1000"/>
              </a:spcBef>
              <a:buFont typeface="+mj-lt"/>
              <a:buAutoNum type="arabicPeriod" startAt="3"/>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与小分子表面活性剂相比，两亲性聚合物的临界胶束浓度（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CMC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）更低，这使聚合物胶束在一定程度上更能抵御溶液的稀释。同时，两亲性聚合物具有更低的分解速率，使药物的体内循环时间更长，达到病变部位的药物量更多</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startAt="3"/>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组成</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胶束内核的疏水片段之间</a:t>
            </a:r>
            <a:r>
              <a:rPr lang="zh-CN" altLang="en-US" sz="2000" dirty="0">
                <a:solidFill>
                  <a:srgbClr val="FF0000"/>
                </a:solidFill>
                <a:latin typeface="微软雅黑" panose="020B0503020204020204" pitchFamily="34" charset="-122"/>
                <a:ea typeface="微软雅黑" panose="020B0503020204020204" pitchFamily="34" charset="-122"/>
              </a:rPr>
              <a:t>结合更紧密</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，在生理环境中被大量体液稀释后，</a:t>
            </a:r>
            <a:r>
              <a:rPr lang="zh-CN" altLang="en-US" sz="2000" dirty="0">
                <a:solidFill>
                  <a:srgbClr val="FF0000"/>
                </a:solidFill>
                <a:latin typeface="微软雅黑" panose="020B0503020204020204" pitchFamily="34" charset="-122"/>
                <a:ea typeface="微软雅黑" panose="020B0503020204020204" pitchFamily="34" charset="-122"/>
              </a:rPr>
              <a:t>不易解离，稳定性更好</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。此外，由于两亲性聚合物与小分子表面活性剂相比，官能团种类更多、结构更复杂，因此更便于对其进行结构修饰或连接其他基团，以增加聚合物胶束的</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功能</a:t>
            </a:r>
            <a:r>
              <a:rPr lang="en-US" altLang="zh-CN" sz="2000"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47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刺激响应类型</a:t>
            </a:r>
          </a:p>
        </p:txBody>
      </p:sp>
      <p:sp>
        <p:nvSpPr>
          <p:cNvPr id="261" name="文本框 260"/>
          <p:cNvSpPr txBox="1"/>
          <p:nvPr/>
        </p:nvSpPr>
        <p:spPr>
          <a:xfrm>
            <a:off x="909041" y="1268408"/>
            <a:ext cx="7325917" cy="4683333"/>
          </a:xfrm>
          <a:prstGeom prst="rect">
            <a:avLst/>
          </a:prstGeom>
          <a:noFill/>
        </p:spPr>
        <p:txBody>
          <a:bodyPr wrap="square" rtlCol="0">
            <a:spAutoFit/>
          </a:bodyPr>
          <a:lstStyle/>
          <a:p>
            <a:pPr indent="-457200" defTabSz="609585">
              <a:lnSpc>
                <a:spcPct val="150000"/>
              </a:lnSpc>
              <a:spcBef>
                <a:spcPts val="1000"/>
              </a:spcBef>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响应型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温度响应型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氧化还原</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响应型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光响应型</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聚</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台物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电解质响应</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分子（生化）响应型聚合物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电场响应型聚合物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剪切响应型聚合物</a:t>
            </a:r>
            <a:r>
              <a:rPr lang="en-US" altLang="zh-CN" sz="2000"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US" altLang="zh-CN" sz="2000" baseline="3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455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animEffect transition="in" filter="fade">
                                      <p:cBhvr>
                                        <p:cTn id="19" dur="500"/>
                                        <p:tgtEl>
                                          <p:spTgt spid="26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animEffect transition="in" filter="fade">
                                      <p:cBhvr>
                                        <p:cTn id="23" dur="500"/>
                                        <p:tgtEl>
                                          <p:spTgt spid="26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animEffect transition="in" filter="fade">
                                      <p:cBhvr>
                                        <p:cTn id="27" dur="500"/>
                                        <p:tgtEl>
                                          <p:spTgt spid="261">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animEffect transition="in" filter="fade">
                                      <p:cBhvr>
                                        <p:cTn id="31" dur="500"/>
                                        <p:tgtEl>
                                          <p:spTgt spid="261">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1">
                                            <p:txEl>
                                              <p:pRg st="7" end="7"/>
                                            </p:txEl>
                                          </p:spTgt>
                                        </p:tgtEl>
                                        <p:attrNameLst>
                                          <p:attrName>style.visibility</p:attrName>
                                        </p:attrNameLst>
                                      </p:cBhvr>
                                      <p:to>
                                        <p:strVal val="visible"/>
                                      </p:to>
                                    </p:set>
                                    <p:animEffect transition="in" filter="fade">
                                      <p:cBhvr>
                                        <p:cTn id="35" dur="500"/>
                                        <p:tgtEl>
                                          <p:spTgt spid="26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1000" fill="hold"/>
                                        <p:tgtEl>
                                          <p:spTgt spid="261">
                                            <p:txEl>
                                              <p:pRg st="2" end="2"/>
                                            </p:txEl>
                                          </p:spTgt>
                                        </p:tgtEl>
                                        <p:attrNameLst>
                                          <p:attrName>style.color</p:attrName>
                                        </p:attrNameLst>
                                      </p:cBhvr>
                                      <p:to>
                                        <a:srgbClr val="FF0000"/>
                                      </p:to>
                                    </p:animClr>
                                  </p:childTnLst>
                                </p:cTn>
                              </p:par>
                              <p:par>
                                <p:cTn id="40" presetID="6" presetClass="emph" presetSubtype="0" accel="50000" decel="50000" fill="hold" nodeType="withEffect">
                                  <p:stCondLst>
                                    <p:cond delay="0"/>
                                  </p:stCondLst>
                                  <p:childTnLst>
                                    <p:animScale>
                                      <p:cBhvr>
                                        <p:cTn id="41" dur="1000" fill="hold"/>
                                        <p:tgtEl>
                                          <p:spTgt spid="261">
                                            <p:txEl>
                                              <p:pRg st="2" end="2"/>
                                            </p:txEl>
                                          </p:spTgt>
                                        </p:tgtEl>
                                      </p:cBhvr>
                                      <p:by x="150000" y="150000"/>
                                    </p:animScale>
                                  </p:childTnLst>
                                </p:cTn>
                              </p:par>
                              <p:par>
                                <p:cTn id="42" presetID="63" presetClass="path" presetSubtype="0" accel="50000" decel="50000" fill="hold" nodeType="withEffect">
                                  <p:stCondLst>
                                    <p:cond delay="0"/>
                                  </p:stCondLst>
                                  <p:childTnLst>
                                    <p:animMotion origin="layout" path="M -5.55556E-7 -1.11111E-6 L 0.24635 0.00232 " pathEditMode="relative" rAng="0" ptsTypes="AA">
                                      <p:cBhvr>
                                        <p:cTn id="43" dur="1000" fill="hold"/>
                                        <p:tgtEl>
                                          <p:spTgt spid="261">
                                            <p:txEl>
                                              <p:pRg st="2" end="2"/>
                                            </p:txEl>
                                          </p:spTgt>
                                        </p:tgtEl>
                                        <p:attrNameLst>
                                          <p:attrName>ppt_x</p:attrName>
                                          <p:attrName>ppt_y</p:attrName>
                                        </p:attrNameLst>
                                      </p:cBhvr>
                                      <p:rCtr x="1230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还原敏感</a:t>
            </a:r>
          </a:p>
        </p:txBody>
      </p:sp>
      <p:sp>
        <p:nvSpPr>
          <p:cNvPr id="261" name="文本框 260"/>
          <p:cNvSpPr txBox="1"/>
          <p:nvPr/>
        </p:nvSpPr>
        <p:spPr>
          <a:xfrm>
            <a:off x="909041" y="1101696"/>
            <a:ext cx="7325917" cy="4708981"/>
          </a:xfrm>
          <a:prstGeom prst="rect">
            <a:avLst/>
          </a:prstGeom>
          <a:noFill/>
        </p:spPr>
        <p:txBody>
          <a:bodyPr wrap="square" rtlCol="0">
            <a:spAutoFit/>
          </a:bodyPr>
          <a:lstStyle/>
          <a:p>
            <a:pPr indent="457200" defTabSz="609585">
              <a:lnSpc>
                <a:spcPct val="150000"/>
              </a:lnSpc>
              <a:spcBef>
                <a:spcPts val="1000"/>
              </a:spcBef>
            </a:pPr>
            <a:r>
              <a:rPr lang="zh-CN" altLang="en-US" sz="2000" dirty="0">
                <a:solidFill>
                  <a:srgbClr val="FF0000"/>
                </a:solidFill>
                <a:latin typeface="微软雅黑" panose="020B0503020204020204" pitchFamily="34" charset="-122"/>
                <a:ea typeface="微软雅黑" panose="020B0503020204020204" pitchFamily="34" charset="-122"/>
              </a:rPr>
              <a:t>细胞内外的氧化还原电位主要取决于谷胱甘肽（</a:t>
            </a:r>
            <a:r>
              <a:rPr lang="en-US" altLang="zh-CN" sz="2000" dirty="0">
                <a:solidFill>
                  <a:srgbClr val="FF0000"/>
                </a:solidFill>
                <a:latin typeface="微软雅黑" panose="020B0503020204020204" pitchFamily="34" charset="-122"/>
                <a:ea typeface="微软雅黑" panose="020B0503020204020204" pitchFamily="34" charset="-122"/>
              </a:rPr>
              <a:t>GSH</a:t>
            </a:r>
            <a:r>
              <a:rPr lang="zh-CN" altLang="en-US" sz="2000" dirty="0">
                <a:solidFill>
                  <a:srgbClr val="FF0000"/>
                </a:solidFill>
                <a:latin typeface="微软雅黑" panose="020B0503020204020204" pitchFamily="34" charset="-122"/>
                <a:ea typeface="微软雅黑" panose="020B0503020204020204" pitchFamily="34" charset="-122"/>
              </a:rPr>
              <a:t>）的浓度</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，谷胱甘肽（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）是一种含巯基的小分子三肽，是体内含量最大的生物还原物质，能与二硫键发生琉基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二硫键交换反应致使二硫键断裂。在胞外微弱的氧化环境中，谷胱甘肽（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2000" dirty="0">
                <a:solidFill>
                  <a:srgbClr val="FF0000"/>
                </a:solidFill>
                <a:latin typeface="微软雅黑" panose="020B0503020204020204" pitchFamily="34" charset="-122"/>
                <a:ea typeface="微软雅黑" panose="020B0503020204020204" pitchFamily="34" charset="-122"/>
              </a:rPr>
              <a:t>浓度处于很低的水平</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2-20μM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），而在细胞内由于还原型辅酶</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NADPH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）和谷胱甘肽还原酶的作用，使得细胞内保持着一个</a:t>
            </a:r>
            <a:r>
              <a:rPr lang="zh-CN" altLang="en-US" sz="2000" dirty="0">
                <a:solidFill>
                  <a:srgbClr val="FF0000"/>
                </a:solidFill>
                <a:latin typeface="微软雅黑" panose="020B0503020204020204" pitchFamily="34" charset="-122"/>
                <a:ea typeface="微软雅黑" panose="020B0503020204020204" pitchFamily="34" charset="-122"/>
              </a:rPr>
              <a:t>高浓度的</a:t>
            </a:r>
            <a:r>
              <a:rPr lang="en-US" altLang="zh-CN" sz="2000" dirty="0">
                <a:solidFill>
                  <a:srgbClr val="FF0000"/>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约</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0.5-10mM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），高浓度的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保持了细胞内一个较强的还原环境，而且，癌症组织中的谷胱甘肽（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）浓度</a:t>
            </a:r>
            <a:r>
              <a:rPr lang="zh-CN" altLang="en-US" sz="2000" dirty="0">
                <a:solidFill>
                  <a:srgbClr val="FF0000"/>
                </a:solidFill>
                <a:latin typeface="微软雅黑" panose="020B0503020204020204" pitchFamily="34" charset="-122"/>
                <a:ea typeface="微软雅黑" panose="020B0503020204020204" pitchFamily="34" charset="-122"/>
              </a:rPr>
              <a:t>比正常组织的高</a:t>
            </a:r>
            <a:r>
              <a:rPr lang="en-US" altLang="zh-CN" sz="2000" dirty="0">
                <a:solidFill>
                  <a:srgbClr val="FF0000"/>
                </a:solidFill>
                <a:latin typeface="微软雅黑" panose="020B0503020204020204" pitchFamily="34" charset="-122"/>
                <a:ea typeface="微软雅黑" panose="020B0503020204020204" pitchFamily="34" charset="-122"/>
              </a:rPr>
              <a:t>4</a:t>
            </a:r>
            <a:r>
              <a:rPr lang="zh-CN" altLang="en-US" sz="2000" dirty="0">
                <a:solidFill>
                  <a:srgbClr val="FF0000"/>
                </a:solidFill>
                <a:latin typeface="微软雅黑" panose="020B0503020204020204" pitchFamily="34" charset="-122"/>
                <a:ea typeface="微软雅黑" panose="020B0503020204020204" pitchFamily="34" charset="-122"/>
              </a:rPr>
              <a:t>倍多</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。基于这些原理，大量的还原敏感型纳米药物载体被设计出来用于抗癌药物在肿瘤部位的控制</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释放</a:t>
            </a:r>
            <a:r>
              <a:rPr lang="en-US" altLang="zh-CN" sz="2000"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185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7037528"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en-US" altLang="zh-CN" dirty="0" err="1" smtClean="0"/>
              <a:t>Py</a:t>
            </a:r>
            <a:r>
              <a:rPr kumimoji="1" lang="en-US" altLang="zh-CN" dirty="0" smtClean="0"/>
              <a:t>-</a:t>
            </a:r>
            <a:r>
              <a:rPr kumimoji="1" lang="en-US" altLang="zh-CN" dirty="0" err="1" smtClean="0"/>
              <a:t>ss</a:t>
            </a:r>
            <a:r>
              <a:rPr kumimoji="1" lang="en-US" altLang="zh-CN" dirty="0" smtClean="0"/>
              <a:t>-PEG-</a:t>
            </a:r>
            <a:r>
              <a:rPr kumimoji="1" lang="en-US" altLang="zh-CN" dirty="0" err="1" smtClean="0"/>
              <a:t>ss</a:t>
            </a:r>
            <a:r>
              <a:rPr kumimoji="1" lang="en-US" altLang="zh-CN" dirty="0" smtClean="0"/>
              <a:t>-</a:t>
            </a:r>
            <a:r>
              <a:rPr kumimoji="1" lang="en-US" altLang="zh-CN" dirty="0" err="1" smtClean="0"/>
              <a:t>Py</a:t>
            </a:r>
            <a:r>
              <a:rPr kumimoji="1" lang="zh-CN" altLang="en-US" dirty="0"/>
              <a:t>的结构与性质</a:t>
            </a:r>
            <a:endParaRPr kumimoji="1" lang="zh-CN" altLang="en-US" dirty="0"/>
          </a:p>
        </p:txBody>
      </p:sp>
      <p:sp>
        <p:nvSpPr>
          <p:cNvPr id="261" name="文本框 260"/>
          <p:cNvSpPr txBox="1"/>
          <p:nvPr/>
        </p:nvSpPr>
        <p:spPr>
          <a:xfrm>
            <a:off x="909041" y="4826227"/>
            <a:ext cx="7325917" cy="1605568"/>
          </a:xfrm>
          <a:prstGeom prst="rect">
            <a:avLst/>
          </a:prstGeom>
          <a:noFill/>
        </p:spPr>
        <p:txBody>
          <a:bodyPr wrap="square" rtlCol="0">
            <a:spAutoFit/>
          </a:bodyPr>
          <a:lstStyle/>
          <a:p>
            <a:pPr indent="457200" defTabSz="609585">
              <a:lnSpc>
                <a:spcPct val="150000"/>
              </a:lnSpc>
              <a:spcBef>
                <a:spcPts val="1000"/>
              </a:spcBef>
            </a:pPr>
            <a:r>
              <a:rPr lang="en-US" altLang="zh-CN" sz="2000" dirty="0">
                <a:latin typeface="微软雅黑" panose="020B0503020204020204" pitchFamily="34" charset="-122"/>
                <a:ea typeface="微软雅黑" panose="020B0503020204020204" pitchFamily="34" charset="-122"/>
              </a:rPr>
              <a:t>π-π</a:t>
            </a:r>
            <a:r>
              <a:rPr lang="zh-CN" altLang="en-US" sz="2000" dirty="0">
                <a:latin typeface="微软雅黑" panose="020B0503020204020204" pitchFamily="34" charset="-122"/>
                <a:ea typeface="微软雅黑" panose="020B0503020204020204" pitchFamily="34" charset="-122"/>
              </a:rPr>
              <a:t>双键相互作用，降低体系能量，提高稳定性，增大载药量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还原敏感</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463545954"/>
              </p:ext>
            </p:extLst>
          </p:nvPr>
        </p:nvGraphicFramePr>
        <p:xfrm>
          <a:off x="1128065" y="2368186"/>
          <a:ext cx="6538524" cy="2353869"/>
        </p:xfrm>
        <a:graphic>
          <a:graphicData uri="http://schemas.openxmlformats.org/presentationml/2006/ole">
            <mc:AlternateContent xmlns:mc="http://schemas.openxmlformats.org/markup-compatibility/2006">
              <mc:Choice xmlns:v="urn:schemas-microsoft-com:vml" Requires="v">
                <p:oleObj spid="_x0000_s7183" name="CS ChemDraw Drawing" r:id="rId3" imgW="6190701" imgH="2229628" progId="ChemDraw.Document.6.0">
                  <p:embed/>
                </p:oleObj>
              </mc:Choice>
              <mc:Fallback>
                <p:oleObj name="CS ChemDraw Drawing" r:id="rId3" imgW="6190701" imgH="2229628" progId="ChemDraw.Document.6.0">
                  <p:embed/>
                  <p:pic>
                    <p:nvPicPr>
                      <p:cNvPr id="4" name="对象 3"/>
                      <p:cNvPicPr/>
                      <p:nvPr/>
                    </p:nvPicPr>
                    <p:blipFill>
                      <a:blip r:embed="rId4"/>
                      <a:stretch>
                        <a:fillRect/>
                      </a:stretch>
                    </p:blipFill>
                    <p:spPr>
                      <a:xfrm>
                        <a:off x="1128065" y="2368186"/>
                        <a:ext cx="6538524" cy="2353869"/>
                      </a:xfrm>
                      <a:prstGeom prst="rect">
                        <a:avLst/>
                      </a:prstGeom>
                    </p:spPr>
                  </p:pic>
                </p:oleObj>
              </mc:Fallback>
            </mc:AlternateContent>
          </a:graphicData>
        </a:graphic>
      </p:graphicFrame>
      <p:sp>
        <p:nvSpPr>
          <p:cNvPr id="6" name="文本框 5"/>
          <p:cNvSpPr txBox="1"/>
          <p:nvPr/>
        </p:nvSpPr>
        <p:spPr>
          <a:xfrm>
            <a:off x="1128065" y="1261383"/>
            <a:ext cx="676656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本课题所要研究的聚合物胶束的单体即为</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，其结构如下：</a:t>
            </a:r>
          </a:p>
        </p:txBody>
      </p:sp>
      <p:sp>
        <p:nvSpPr>
          <p:cNvPr id="9" name="椭圆 8"/>
          <p:cNvSpPr/>
          <p:nvPr/>
        </p:nvSpPr>
        <p:spPr>
          <a:xfrm>
            <a:off x="909041" y="2073441"/>
            <a:ext cx="1259431" cy="187121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253499" y="3122023"/>
            <a:ext cx="727060" cy="74366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69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1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881279788"/>
              </p:ext>
            </p:extLst>
          </p:nvPr>
        </p:nvGraphicFramePr>
        <p:xfrm>
          <a:off x="939800" y="3438463"/>
          <a:ext cx="7264400" cy="1371600"/>
        </p:xfrm>
        <a:graphic>
          <a:graphicData uri="http://schemas.openxmlformats.org/presentationml/2006/ole">
            <mc:AlternateContent xmlns:mc="http://schemas.openxmlformats.org/markup-compatibility/2006">
              <mc:Choice xmlns:v="urn:schemas-microsoft-com:vml" Requires="v">
                <p:oleObj spid="_x0000_s11275" name="CS ChemDraw Drawing" r:id="rId3" imgW="4087155" imgH="766222" progId="ChemDraw.Document.6.0">
                  <p:embed/>
                </p:oleObj>
              </mc:Choice>
              <mc:Fallback>
                <p:oleObj name="CS ChemDraw Drawing" r:id="rId3" imgW="4087155" imgH="766222"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3438463"/>
                        <a:ext cx="7264400" cy="1371600"/>
                      </a:xfrm>
                      <a:prstGeom prst="rect">
                        <a:avLst/>
                      </a:prstGeom>
                      <a:noFill/>
                    </p:spPr>
                  </p:pic>
                </p:oleObj>
              </mc:Fallback>
            </mc:AlternateContent>
          </a:graphicData>
        </a:graphic>
      </p:graphicFrame>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7037528"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en-US" altLang="zh-CN" dirty="0" err="1" smtClean="0"/>
              <a:t>Py</a:t>
            </a:r>
            <a:r>
              <a:rPr kumimoji="1" lang="en-US" altLang="zh-CN" dirty="0" smtClean="0"/>
              <a:t>-PEG-</a:t>
            </a:r>
            <a:r>
              <a:rPr kumimoji="1" lang="en-US" altLang="zh-CN" dirty="0" err="1" smtClean="0"/>
              <a:t>Py</a:t>
            </a:r>
            <a:r>
              <a:rPr kumimoji="1" lang="zh-CN" altLang="en-US" dirty="0"/>
              <a:t>的结构与性质</a:t>
            </a:r>
            <a:endParaRPr kumimoji="1" lang="zh-CN" altLang="en-US" dirty="0"/>
          </a:p>
        </p:txBody>
      </p:sp>
      <p:sp>
        <p:nvSpPr>
          <p:cNvPr id="6" name="文本框 5"/>
          <p:cNvSpPr txBox="1"/>
          <p:nvPr/>
        </p:nvSpPr>
        <p:spPr>
          <a:xfrm>
            <a:off x="1158824" y="1936145"/>
            <a:ext cx="676656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本课题</a:t>
            </a:r>
            <a:r>
              <a:rPr lang="zh-CN" altLang="en-US" sz="2000" dirty="0" smtClean="0">
                <a:latin typeface="微软雅黑" panose="020B0503020204020204" pitchFamily="34" charset="-122"/>
                <a:ea typeface="微软雅黑" panose="020B0503020204020204" pitchFamily="34" charset="-122"/>
              </a:rPr>
              <a:t>所用的</a:t>
            </a:r>
            <a:r>
              <a:rPr lang="zh-CN" altLang="en-US" sz="2000" dirty="0" smtClean="0">
                <a:solidFill>
                  <a:srgbClr val="FF0000"/>
                </a:solidFill>
                <a:latin typeface="微软雅黑" panose="020B0503020204020204" pitchFamily="34" charset="-122"/>
                <a:ea typeface="微软雅黑" panose="020B0503020204020204" pitchFamily="34" charset="-122"/>
              </a:rPr>
              <a:t>参照物</a:t>
            </a:r>
            <a:r>
              <a:rPr lang="zh-CN" altLang="en-US" sz="2000" dirty="0" smtClean="0">
                <a:latin typeface="微软雅黑" panose="020B0503020204020204" pitchFamily="34" charset="-122"/>
                <a:ea typeface="微软雅黑" panose="020B0503020204020204" pitchFamily="34" charset="-122"/>
              </a:rPr>
              <a:t>胶束</a:t>
            </a:r>
            <a:r>
              <a:rPr lang="zh-CN" altLang="en-US" sz="2000" dirty="0">
                <a:latin typeface="微软雅黑" panose="020B0503020204020204" pitchFamily="34" charset="-122"/>
                <a:ea typeface="微软雅黑" panose="020B0503020204020204" pitchFamily="34" charset="-122"/>
              </a:rPr>
              <a:t>的单体即</a:t>
            </a:r>
            <a:r>
              <a:rPr lang="zh-CN" altLang="en-US" sz="2000" dirty="0" smtClean="0">
                <a:latin typeface="微软雅黑" panose="020B0503020204020204" pitchFamily="34" charset="-122"/>
                <a:ea typeface="微软雅黑" panose="020B0503020204020204" pitchFamily="34" charset="-122"/>
              </a:rPr>
              <a:t>为</a:t>
            </a:r>
            <a:r>
              <a:rPr lang="en-US" altLang="zh-CN" sz="2000" dirty="0" err="1" smtClean="0">
                <a:latin typeface="微软雅黑" panose="020B0503020204020204" pitchFamily="34" charset="-122"/>
                <a:ea typeface="微软雅黑" panose="020B0503020204020204" pitchFamily="34" charset="-122"/>
              </a:rPr>
              <a:t>Py</a:t>
            </a:r>
            <a:r>
              <a:rPr lang="en-US" altLang="zh-CN" sz="2000" dirty="0" smtClean="0">
                <a:latin typeface="微软雅黑" panose="020B0503020204020204" pitchFamily="34" charset="-122"/>
                <a:ea typeface="微软雅黑" panose="020B0503020204020204" pitchFamily="34" charset="-122"/>
              </a:rPr>
              <a:t>-PEG-</a:t>
            </a:r>
            <a:r>
              <a:rPr lang="en-US" altLang="zh-CN" sz="2000" dirty="0" err="1" smtClean="0">
                <a:latin typeface="微软雅黑" panose="020B0503020204020204" pitchFamily="34" charset="-122"/>
                <a:ea typeface="微软雅黑" panose="020B0503020204020204" pitchFamily="34" charset="-122"/>
              </a:rPr>
              <a:t>Py</a:t>
            </a:r>
            <a:r>
              <a:rPr lang="zh-CN" altLang="en-US" sz="2000" dirty="0" smtClean="0">
                <a:latin typeface="微软雅黑" panose="020B0503020204020204" pitchFamily="34" charset="-122"/>
                <a:ea typeface="微软雅黑" panose="020B0503020204020204" pitchFamily="34" charset="-122"/>
              </a:rPr>
              <a:t>，其</a:t>
            </a:r>
            <a:r>
              <a:rPr lang="zh-CN" altLang="en-US" sz="2000" dirty="0">
                <a:latin typeface="微软雅黑" panose="020B0503020204020204" pitchFamily="34" charset="-122"/>
                <a:ea typeface="微软雅黑" panose="020B0503020204020204" pitchFamily="34" charset="-122"/>
              </a:rPr>
              <a:t>结构如下：</a:t>
            </a:r>
          </a:p>
        </p:txBody>
      </p:sp>
      <p:sp>
        <p:nvSpPr>
          <p:cNvPr id="9" name="椭圆 8"/>
          <p:cNvSpPr/>
          <p:nvPr/>
        </p:nvSpPr>
        <p:spPr>
          <a:xfrm rot="3367245">
            <a:off x="928316" y="2840627"/>
            <a:ext cx="1672563" cy="256727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p:cNvSpPr>
            <a:spLocks noChangeArrowheads="1"/>
          </p:cNvSpPr>
          <p:nvPr/>
        </p:nvSpPr>
        <p:spPr bwMode="auto">
          <a:xfrm>
            <a:off x="909041" y="2660193"/>
            <a:ext cx="11283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337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5966374"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芘的自组装</a:t>
            </a:r>
            <a:endParaRPr kumimoji="1" lang="zh-CN" altLang="en-US" dirty="0"/>
          </a:p>
        </p:txBody>
      </p:sp>
      <p:sp>
        <p:nvSpPr>
          <p:cNvPr id="261" name="文本框 260"/>
          <p:cNvSpPr txBox="1"/>
          <p:nvPr/>
        </p:nvSpPr>
        <p:spPr>
          <a:xfrm>
            <a:off x="909041" y="1101696"/>
            <a:ext cx="7325917" cy="961289"/>
          </a:xfrm>
          <a:prstGeom prst="rect">
            <a:avLst/>
          </a:prstGeom>
          <a:noFill/>
        </p:spPr>
        <p:txBody>
          <a:bodyPr wrap="square" rtlCol="0">
            <a:spAutoFit/>
          </a:bodyPr>
          <a:lstStyle/>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分子自组装是在近期的药物载体，纳米颗粒，高分子材料等领域出现的一个新的研究</a:t>
            </a:r>
            <a:r>
              <a:rPr lang="zh-CN" altLang="en-US" sz="2000" dirty="0" smtClean="0">
                <a:latin typeface="微软雅黑" panose="020B0503020204020204" pitchFamily="34" charset="-122"/>
                <a:ea typeface="微软雅黑" panose="020B0503020204020204" pitchFamily="34" charset="-122"/>
              </a:rPr>
              <a:t>方向。</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72974019"/>
              </p:ext>
            </p:extLst>
          </p:nvPr>
        </p:nvGraphicFramePr>
        <p:xfrm>
          <a:off x="1421731" y="2251477"/>
          <a:ext cx="6300538" cy="4423643"/>
        </p:xfrm>
        <a:graphic>
          <a:graphicData uri="http://schemas.openxmlformats.org/presentationml/2006/ole">
            <mc:AlternateContent xmlns:mc="http://schemas.openxmlformats.org/markup-compatibility/2006">
              <mc:Choice xmlns:v="urn:schemas-microsoft-com:vml" Requires="v">
                <p:oleObj spid="_x0000_s9229" name="CS ChemDraw Drawing" r:id="rId3" imgW="6107873" imgH="4288194" progId="ChemDraw.Document.6.0">
                  <p:embed/>
                </p:oleObj>
              </mc:Choice>
              <mc:Fallback>
                <p:oleObj name="CS ChemDraw Drawing" r:id="rId3" imgW="6107873" imgH="4288194" progId="ChemDraw.Document.6.0">
                  <p:embed/>
                  <p:pic>
                    <p:nvPicPr>
                      <p:cNvPr id="0" name=""/>
                      <p:cNvPicPr/>
                      <p:nvPr/>
                    </p:nvPicPr>
                    <p:blipFill>
                      <a:blip r:embed="rId4"/>
                      <a:stretch>
                        <a:fillRect/>
                      </a:stretch>
                    </p:blipFill>
                    <p:spPr>
                      <a:xfrm>
                        <a:off x="1421731" y="2251477"/>
                        <a:ext cx="6300538" cy="4423643"/>
                      </a:xfrm>
                      <a:prstGeom prst="rect">
                        <a:avLst/>
                      </a:prstGeom>
                    </p:spPr>
                  </p:pic>
                </p:oleObj>
              </mc:Fallback>
            </mc:AlternateContent>
          </a:graphicData>
        </a:graphic>
      </p:graphicFrame>
    </p:spTree>
    <p:extLst>
      <p:ext uri="{BB962C8B-B14F-4D97-AF65-F5344CB8AC3E}">
        <p14:creationId xmlns:p14="http://schemas.microsoft.com/office/powerpoint/2010/main" val="356513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5966374"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芘的自组装</a:t>
            </a:r>
            <a:endParaRPr kumimoji="1" lang="zh-CN" altLang="en-US" dirty="0"/>
          </a:p>
        </p:txBody>
      </p:sp>
      <p:sp>
        <p:nvSpPr>
          <p:cNvPr id="261" name="文本框 260"/>
          <p:cNvSpPr txBox="1"/>
          <p:nvPr/>
        </p:nvSpPr>
        <p:spPr>
          <a:xfrm>
            <a:off x="970502" y="3730900"/>
            <a:ext cx="7202996" cy="1938992"/>
          </a:xfrm>
          <a:prstGeom prst="rect">
            <a:avLst/>
          </a:prstGeom>
          <a:noFill/>
        </p:spPr>
        <p:txBody>
          <a:bodyPr wrap="square" rtlCol="0">
            <a:spAutoFit/>
          </a:bodyPr>
          <a:lstStyle/>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而本实验研究的物质中具有同样大</a:t>
            </a:r>
            <a:r>
              <a:rPr lang="en-US" altLang="zh-CN" sz="2000" dirty="0">
                <a:latin typeface="微软雅黑" panose="020B0503020204020204" pitchFamily="34" charset="-122"/>
                <a:ea typeface="微软雅黑" panose="020B0503020204020204" pitchFamily="34" charset="-122"/>
              </a:rPr>
              <a:t>π</a:t>
            </a:r>
            <a:r>
              <a:rPr lang="zh-CN" altLang="en-US" sz="2000" dirty="0">
                <a:latin typeface="微软雅黑" panose="020B0503020204020204" pitchFamily="34" charset="-122"/>
                <a:ea typeface="微软雅黑" panose="020B0503020204020204" pitchFamily="34" charset="-122"/>
              </a:rPr>
              <a:t>键的芘的部分，游离的芘在溶液中的自组装的方式主要是</a:t>
            </a:r>
            <a:r>
              <a:rPr lang="zh-CN" altLang="en-US" sz="2000" dirty="0">
                <a:solidFill>
                  <a:srgbClr val="FF0000"/>
                </a:solidFill>
                <a:latin typeface="微软雅黑" panose="020B0503020204020204" pitchFamily="34" charset="-122"/>
                <a:ea typeface="微软雅黑" panose="020B0503020204020204" pitchFamily="34" charset="-122"/>
              </a:rPr>
              <a:t>偏移</a:t>
            </a:r>
            <a:r>
              <a:rPr lang="zh-CN" altLang="en-US" sz="2000" dirty="0" smtClean="0">
                <a:solidFill>
                  <a:srgbClr val="FF0000"/>
                </a:solidFill>
                <a:latin typeface="微软雅黑" panose="020B0503020204020204" pitchFamily="34" charset="-122"/>
                <a:ea typeface="微软雅黑" panose="020B0503020204020204" pitchFamily="34" charset="-122"/>
              </a:rPr>
              <a:t>堆积</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这种堆积方式会导致大</a:t>
            </a:r>
            <a:r>
              <a:rPr lang="en-US" altLang="zh-CN" sz="2000" dirty="0">
                <a:latin typeface="微软雅黑" panose="020B0503020204020204" pitchFamily="34" charset="-122"/>
                <a:ea typeface="微软雅黑" panose="020B0503020204020204" pitchFamily="34" charset="-122"/>
              </a:rPr>
              <a:t>π</a:t>
            </a:r>
            <a:r>
              <a:rPr lang="zh-CN" altLang="en-US" sz="2000" dirty="0">
                <a:latin typeface="微软雅黑" panose="020B0503020204020204" pitchFamily="34" charset="-122"/>
                <a:ea typeface="微软雅黑" panose="020B0503020204020204" pitchFamily="34" charset="-122"/>
              </a:rPr>
              <a:t>键的离域范围增加，使物质的发射荧光波长变长。这是我们在本实验中检测苯的</a:t>
            </a:r>
            <a:r>
              <a:rPr lang="zh-CN" altLang="en-US" sz="2000" dirty="0" smtClean="0">
                <a:latin typeface="微软雅黑" panose="020B0503020204020204" pitchFamily="34" charset="-122"/>
                <a:ea typeface="微软雅黑" panose="020B0503020204020204" pitchFamily="34" charset="-122"/>
              </a:rPr>
              <a:t>自组装的依据。</a:t>
            </a:r>
            <a:endParaRPr lang="zh-CN" altLang="en-US" sz="2000"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76898662"/>
              </p:ext>
            </p:extLst>
          </p:nvPr>
        </p:nvGraphicFramePr>
        <p:xfrm>
          <a:off x="2698863" y="1467995"/>
          <a:ext cx="3746274" cy="1472982"/>
        </p:xfrm>
        <a:graphic>
          <a:graphicData uri="http://schemas.openxmlformats.org/presentationml/2006/ole">
            <mc:AlternateContent xmlns:mc="http://schemas.openxmlformats.org/markup-compatibility/2006">
              <mc:Choice xmlns:v="urn:schemas-microsoft-com:vml" Requires="v">
                <p:oleObj spid="_x0000_s10252" name="CS ChemDraw Drawing" r:id="rId3" imgW="2934586" imgH="1154901" progId="ChemDraw.Document.6.0">
                  <p:embed/>
                </p:oleObj>
              </mc:Choice>
              <mc:Fallback>
                <p:oleObj name="CS ChemDraw Drawing" r:id="rId3" imgW="2934586" imgH="1154901" progId="ChemDraw.Document.6.0">
                  <p:embed/>
                  <p:pic>
                    <p:nvPicPr>
                      <p:cNvPr id="0" name=""/>
                      <p:cNvPicPr/>
                      <p:nvPr/>
                    </p:nvPicPr>
                    <p:blipFill>
                      <a:blip r:embed="rId4"/>
                      <a:stretch>
                        <a:fillRect/>
                      </a:stretch>
                    </p:blipFill>
                    <p:spPr>
                      <a:xfrm>
                        <a:off x="2698863" y="1467995"/>
                        <a:ext cx="3746274" cy="1472982"/>
                      </a:xfrm>
                      <a:prstGeom prst="rect">
                        <a:avLst/>
                      </a:prstGeom>
                    </p:spPr>
                  </p:pic>
                </p:oleObj>
              </mc:Fallback>
            </mc:AlternateContent>
          </a:graphicData>
        </a:graphic>
      </p:graphicFrame>
    </p:spTree>
    <p:extLst>
      <p:ext uri="{BB962C8B-B14F-4D97-AF65-F5344CB8AC3E}">
        <p14:creationId xmlns:p14="http://schemas.microsoft.com/office/powerpoint/2010/main" val="919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光</a:t>
            </a:r>
            <a:r>
              <a:rPr kumimoji="1" lang="zh-CN" altLang="en-US" dirty="0"/>
              <a:t>动治疗</a:t>
            </a:r>
            <a:endParaRPr kumimoji="1" lang="zh-CN" altLang="en-US" dirty="0"/>
          </a:p>
        </p:txBody>
      </p:sp>
      <p:sp>
        <p:nvSpPr>
          <p:cNvPr id="261" name="文本框 260"/>
          <p:cNvSpPr txBox="1"/>
          <p:nvPr/>
        </p:nvSpPr>
        <p:spPr>
          <a:xfrm>
            <a:off x="909041" y="1241221"/>
            <a:ext cx="7325917" cy="4375557"/>
          </a:xfrm>
          <a:prstGeom prst="rect">
            <a:avLst/>
          </a:prstGeom>
          <a:noFill/>
        </p:spPr>
        <p:txBody>
          <a:bodyPr wrap="square" rtlCol="0">
            <a:spAutoFit/>
          </a:bodyPr>
          <a:lstStyle/>
          <a:p>
            <a:pPr indent="457200" defTabSz="609585">
              <a:lnSpc>
                <a:spcPct val="150000"/>
              </a:lnSpc>
              <a:spcBef>
                <a:spcPts val="1000"/>
              </a:spcBef>
            </a:pPr>
            <a:r>
              <a:rPr lang="zh-CN" altLang="en-US" sz="2000" b="1" dirty="0">
                <a:latin typeface="微软雅黑" panose="020B0503020204020204" pitchFamily="34" charset="-122"/>
                <a:ea typeface="微软雅黑" panose="020B0503020204020204" pitchFamily="34" charset="-122"/>
              </a:rPr>
              <a:t>光动治疗</a:t>
            </a:r>
            <a:r>
              <a:rPr lang="zh-CN" altLang="en-US" sz="2000" dirty="0">
                <a:latin typeface="微软雅黑" panose="020B0503020204020204" pitchFamily="34" charset="-122"/>
                <a:ea typeface="微软雅黑" panose="020B0503020204020204" pitchFamily="34" charset="-122"/>
              </a:rPr>
              <a:t>，也称光动力疗法（</a:t>
            </a:r>
            <a:r>
              <a:rPr lang="en-US" altLang="zh-CN" sz="2000" dirty="0">
                <a:latin typeface="微软雅黑" panose="020B0503020204020204" pitchFamily="34" charset="-122"/>
                <a:ea typeface="微软雅黑" panose="020B0503020204020204" pitchFamily="34" charset="-122"/>
              </a:rPr>
              <a:t>Photodynamic therapy</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PDT</a:t>
            </a:r>
            <a:r>
              <a:rPr lang="zh-CN" altLang="en-US" sz="2000" dirty="0">
                <a:latin typeface="微软雅黑" panose="020B0503020204020204" pitchFamily="34" charset="-122"/>
                <a:ea typeface="微软雅黑" panose="020B0503020204020204" pitchFamily="34" charset="-122"/>
              </a:rPr>
              <a:t>），具有一段悠久的治疗历史，在公元</a:t>
            </a:r>
            <a:r>
              <a:rPr lang="en-US" altLang="zh-CN" sz="2000" dirty="0">
                <a:latin typeface="微软雅黑" panose="020B0503020204020204" pitchFamily="34" charset="-122"/>
                <a:ea typeface="微软雅黑" panose="020B0503020204020204" pitchFamily="34" charset="-122"/>
              </a:rPr>
              <a:t>400</a:t>
            </a:r>
            <a:r>
              <a:rPr lang="zh-CN" altLang="en-US" sz="2000" dirty="0">
                <a:latin typeface="微软雅黑" panose="020B0503020204020204" pitchFamily="34" charset="-122"/>
                <a:ea typeface="微软雅黑" panose="020B0503020204020204" pitchFamily="34" charset="-122"/>
              </a:rPr>
              <a:t>年前，古埃及就通过光动力疗法，来治疗</a:t>
            </a:r>
            <a:r>
              <a:rPr lang="zh-CN" altLang="en-US" sz="2000" dirty="0" smtClean="0">
                <a:latin typeface="微软雅黑" panose="020B0503020204020204" pitchFamily="34" charset="-122"/>
                <a:ea typeface="微软雅黑" panose="020B0503020204020204" pitchFamily="34" charset="-122"/>
              </a:rPr>
              <a:t>皮肤病。</a:t>
            </a:r>
            <a:r>
              <a:rPr lang="zh-CN" altLang="en-US" sz="2000" dirty="0">
                <a:latin typeface="微软雅黑" panose="020B0503020204020204" pitchFamily="34" charset="-122"/>
                <a:ea typeface="微软雅黑" panose="020B0503020204020204" pitchFamily="34" charset="-122"/>
              </a:rPr>
              <a:t>其原理为通过向具有光敏性的化学物质照射一定波长的光线，该物质就会与环境中的氧分子发生电子转移，生成对细胞具有杀伤作用的活性氧。这样，通过对特定组织照射特定波长的光线，就可以特异地杀灭该环境中的细胞。光动治疗</a:t>
            </a:r>
            <a:r>
              <a:rPr lang="zh-CN" altLang="en-US" sz="2000" dirty="0" smtClean="0">
                <a:latin typeface="微软雅黑" panose="020B0503020204020204" pitchFamily="34" charset="-122"/>
                <a:ea typeface="微软雅黑" panose="020B0503020204020204" pitchFamily="34" charset="-122"/>
              </a:rPr>
              <a:t>由三个部分组成</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光敏剂</a:t>
            </a:r>
            <a:r>
              <a:rPr lang="zh-CN" altLang="en-US" sz="2000" dirty="0">
                <a:latin typeface="微软雅黑" panose="020B0503020204020204" pitchFamily="34" charset="-122"/>
                <a:ea typeface="微软雅黑" panose="020B0503020204020204" pitchFamily="34" charset="-122"/>
              </a:rPr>
              <a:t>、激发光、分子</a:t>
            </a:r>
            <a:r>
              <a:rPr lang="zh-CN" altLang="en-US" sz="2000" dirty="0" smtClean="0">
                <a:latin typeface="微软雅黑" panose="020B0503020204020204" pitchFamily="34" charset="-122"/>
                <a:ea typeface="微软雅黑" panose="020B0503020204020204" pitchFamily="34" charset="-122"/>
              </a:rPr>
              <a:t>氧。</a:t>
            </a:r>
            <a:endParaRPr lang="en-US" altLang="zh-CN" sz="2000" dirty="0" smtClean="0">
              <a:latin typeface="微软雅黑" panose="020B0503020204020204" pitchFamily="34" charset="-122"/>
              <a:ea typeface="微软雅黑" panose="020B0503020204020204" pitchFamily="34" charset="-122"/>
            </a:endParaRP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本</a:t>
            </a:r>
            <a:r>
              <a:rPr lang="zh-CN" altLang="en-US" sz="2000" dirty="0" smtClean="0">
                <a:latin typeface="微软雅黑" panose="020B0503020204020204" pitchFamily="34" charset="-122"/>
                <a:ea typeface="微软雅黑" panose="020B0503020204020204" pitchFamily="34" charset="-122"/>
              </a:rPr>
              <a:t>实验中研究的单体在一定条件分解后释放</a:t>
            </a:r>
            <a:r>
              <a:rPr lang="zh-CN" altLang="en-US" sz="2000" dirty="0" smtClean="0">
                <a:latin typeface="微软雅黑" panose="020B0503020204020204" pitchFamily="34" charset="-122"/>
                <a:ea typeface="微软雅黑" panose="020B0503020204020204" pitchFamily="34" charset="-122"/>
              </a:rPr>
              <a:t>出的</a:t>
            </a:r>
            <a:r>
              <a:rPr lang="zh-CN" altLang="en-US" sz="2000" dirty="0">
                <a:latin typeface="微软雅黑" panose="020B0503020204020204" pitchFamily="34" charset="-122"/>
                <a:ea typeface="微软雅黑" panose="020B0503020204020204" pitchFamily="34" charset="-122"/>
              </a:rPr>
              <a:t>游离</a:t>
            </a:r>
            <a:r>
              <a:rPr lang="zh-CN" altLang="en-US" sz="2000" dirty="0" smtClean="0">
                <a:latin typeface="微软雅黑" panose="020B0503020204020204" pitchFamily="34" charset="-122"/>
                <a:ea typeface="微软雅黑" panose="020B0503020204020204" pitchFamily="34" charset="-122"/>
              </a:rPr>
              <a:t>芘经过重组装后可成为光动治疗</a:t>
            </a:r>
            <a:r>
              <a:rPr lang="zh-CN" altLang="en-US" sz="2000" dirty="0">
                <a:latin typeface="微软雅黑" panose="020B0503020204020204" pitchFamily="34" charset="-122"/>
                <a:ea typeface="微软雅黑" panose="020B0503020204020204" pitchFamily="34" charset="-122"/>
              </a:rPr>
              <a:t>中的</a:t>
            </a:r>
            <a:r>
              <a:rPr lang="zh-CN" altLang="en-US" sz="2000" dirty="0" smtClean="0">
                <a:latin typeface="微软雅黑" panose="020B0503020204020204" pitchFamily="34" charset="-122"/>
                <a:ea typeface="微软雅黑" panose="020B0503020204020204" pitchFamily="34" charset="-122"/>
              </a:rPr>
              <a:t>光敏剂。</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20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研究</a:t>
            </a:r>
            <a:r>
              <a:rPr kumimoji="1" lang="zh-CN" altLang="en-US" dirty="0"/>
              <a:t>内容</a:t>
            </a:r>
            <a:endParaRPr kumimoji="1" lang="zh-CN" altLang="en-US" dirty="0"/>
          </a:p>
        </p:txBody>
      </p:sp>
      <p:sp>
        <p:nvSpPr>
          <p:cNvPr id="261" name="文本框 260"/>
          <p:cNvSpPr txBox="1"/>
          <p:nvPr/>
        </p:nvSpPr>
        <p:spPr>
          <a:xfrm>
            <a:off x="1013544" y="2331263"/>
            <a:ext cx="7325917" cy="2195473"/>
          </a:xfrm>
          <a:prstGeom prst="rect">
            <a:avLst/>
          </a:prstGeom>
          <a:noFill/>
        </p:spPr>
        <p:txBody>
          <a:bodyPr wrap="square" rtlCol="0">
            <a:spAutoFit/>
          </a:bodyPr>
          <a:lstStyle/>
          <a:p>
            <a:pPr marL="342900" indent="-342900" defTabSz="609585">
              <a:lnSpc>
                <a:spcPct val="150000"/>
              </a:lnSpc>
              <a:spcBef>
                <a:spcPts val="10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的合成与</a:t>
            </a:r>
            <a:r>
              <a:rPr lang="zh-CN" altLang="en-US" sz="2000" dirty="0" smtClean="0">
                <a:latin typeface="微软雅黑" panose="020B0503020204020204" pitchFamily="34" charset="-122"/>
                <a:ea typeface="微软雅黑" panose="020B0503020204020204" pitchFamily="34" charset="-122"/>
              </a:rPr>
              <a:t>表征</a:t>
            </a:r>
            <a:endParaRPr lang="en-US" altLang="zh-CN" sz="2000" dirty="0" smtClean="0">
              <a:latin typeface="微软雅黑" panose="020B0503020204020204" pitchFamily="34" charset="-122"/>
              <a:ea typeface="微软雅黑" panose="020B0503020204020204" pitchFamily="34" charset="-122"/>
            </a:endParaRPr>
          </a:p>
          <a:p>
            <a:pPr marL="342900" indent="-342900" defTabSz="609585">
              <a:lnSpc>
                <a:spcPct val="150000"/>
              </a:lnSpc>
              <a:spcBef>
                <a:spcPts val="10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的体外的聚集行为</a:t>
            </a:r>
            <a:r>
              <a:rPr lang="zh-CN" altLang="en-US" sz="2000" dirty="0" smtClean="0">
                <a:latin typeface="微软雅黑" panose="020B0503020204020204" pitchFamily="34" charset="-122"/>
                <a:ea typeface="微软雅黑" panose="020B0503020204020204" pitchFamily="34" charset="-122"/>
              </a:rPr>
              <a:t>研究</a:t>
            </a:r>
            <a:endParaRPr lang="en-US" altLang="zh-CN" sz="2000" dirty="0" smtClean="0">
              <a:latin typeface="微软雅黑" panose="020B0503020204020204" pitchFamily="34" charset="-122"/>
              <a:ea typeface="微软雅黑" panose="020B0503020204020204" pitchFamily="34" charset="-122"/>
            </a:endParaRPr>
          </a:p>
          <a:p>
            <a:pPr marL="342900" indent="-342900" defTabSz="609585">
              <a:lnSpc>
                <a:spcPct val="150000"/>
              </a:lnSpc>
              <a:spcBef>
                <a:spcPts val="10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的胶束的刺激响应</a:t>
            </a:r>
            <a:r>
              <a:rPr lang="zh-CN" altLang="en-US" sz="2000" dirty="0" smtClean="0">
                <a:latin typeface="微软雅黑" panose="020B0503020204020204" pitchFamily="34" charset="-122"/>
                <a:ea typeface="微软雅黑" panose="020B0503020204020204" pitchFamily="34" charset="-122"/>
              </a:rPr>
              <a:t>性及自组装测试</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7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第二部分</a:t>
            </a:r>
            <a:endParaRPr kumimoji="1" lang="zh-CN" altLang="en-US" dirty="0"/>
          </a:p>
        </p:txBody>
      </p:sp>
      <p:sp>
        <p:nvSpPr>
          <p:cNvPr id="3" name="文本占位符 2"/>
          <p:cNvSpPr>
            <a:spLocks noGrp="1"/>
          </p:cNvSpPr>
          <p:nvPr>
            <p:ph type="body" sz="quarter" idx="13"/>
          </p:nvPr>
        </p:nvSpPr>
        <p:spPr/>
        <p:txBody>
          <a:bodyPr>
            <a:normAutofit fontScale="92500"/>
          </a:bodyPr>
          <a:lstStyle/>
          <a:p>
            <a:r>
              <a:rPr kumimoji="1" lang="zh-CN" altLang="en-US" dirty="0" smtClean="0"/>
              <a:t>实验内容</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95483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kumimoji="1" lang="zh-CN" altLang="en-US" dirty="0"/>
              <a:t>目录</a:t>
            </a:r>
          </a:p>
        </p:txBody>
      </p:sp>
      <p:sp>
        <p:nvSpPr>
          <p:cNvPr id="3" name="文本占位符 2"/>
          <p:cNvSpPr>
            <a:spLocks noGrp="1"/>
          </p:cNvSpPr>
          <p:nvPr>
            <p:ph type="body" sz="quarter" idx="11"/>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2"/>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第一部分 </a:t>
            </a:r>
            <a:r>
              <a:rPr lang="en-US" altLang="zh-CN" dirty="0" smtClean="0">
                <a:solidFill>
                  <a:srgbClr val="676661"/>
                </a:solidFill>
              </a:rPr>
              <a:t>『</a:t>
            </a:r>
            <a:r>
              <a:rPr lang="zh-CN" altLang="en-US" kern="0" dirty="0">
                <a:solidFill>
                  <a:srgbClr val="676661"/>
                </a:solidFill>
                <a:latin typeface="微软雅黑" panose="020B0503020204020204" pitchFamily="34" charset="-122"/>
                <a:ea typeface="微软雅黑" panose="020B0503020204020204" pitchFamily="34" charset="-122"/>
              </a:rPr>
              <a:t>选题依据</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3"/>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第二部分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实验内容</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p:txBody>
          <a:bodyPr>
            <a:normAutofit fontScale="85000" lnSpcReduction="1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第三部分 </a:t>
            </a:r>
            <a:r>
              <a:rPr lang="en-US" altLang="zh-CN" dirty="0" smtClean="0">
                <a:solidFill>
                  <a:srgbClr val="676661"/>
                </a:solidFill>
              </a:rPr>
              <a:t>『  </a:t>
            </a:r>
            <a:r>
              <a:rPr lang="zh-CN" altLang="en-US" kern="0" dirty="0" smtClean="0">
                <a:solidFill>
                  <a:srgbClr val="676661"/>
                </a:solidFill>
                <a:latin typeface="微软雅黑" panose="020B0503020204020204" pitchFamily="34" charset="-122"/>
                <a:ea typeface="微软雅黑" panose="020B0503020204020204" pitchFamily="34" charset="-122"/>
              </a:rPr>
              <a:t>结 论  </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5"/>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第四部分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参考文献</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sz="quarter" idx="16"/>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第五部分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致　　谢</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9" name="三角形 8"/>
          <p:cNvSpPr/>
          <p:nvPr/>
        </p:nvSpPr>
        <p:spPr>
          <a:xfrm rot="5400000">
            <a:off x="4550702" y="110738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三角形 9"/>
          <p:cNvSpPr/>
          <p:nvPr/>
        </p:nvSpPr>
        <p:spPr>
          <a:xfrm rot="5400000">
            <a:off x="4550702" y="5514346"/>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p:cNvSpPr/>
          <p:nvPr/>
        </p:nvSpPr>
        <p:spPr>
          <a:xfrm rot="5400000">
            <a:off x="4550702" y="220912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p:cNvSpPr/>
          <p:nvPr/>
        </p:nvSpPr>
        <p:spPr>
          <a:xfrm rot="5400000">
            <a:off x="4550702" y="331086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三角形 12"/>
          <p:cNvSpPr/>
          <p:nvPr/>
        </p:nvSpPr>
        <p:spPr>
          <a:xfrm rot="5400000">
            <a:off x="4550702" y="441260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906683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2500"/>
          </a:bodyPr>
          <a:lstStyle/>
          <a:p>
            <a:r>
              <a:rPr kumimoji="1" lang="zh-CN" altLang="en-US" dirty="0" smtClean="0"/>
              <a:t>材料合成</a:t>
            </a:r>
            <a:endParaRPr kumimoji="1" lang="zh-CN" altLang="en-US" dirty="0"/>
          </a:p>
        </p:txBody>
      </p:sp>
    </p:spTree>
    <p:extLst>
      <p:ext uri="{BB962C8B-B14F-4D97-AF65-F5344CB8AC3E}">
        <p14:creationId xmlns:p14="http://schemas.microsoft.com/office/powerpoint/2010/main" val="2815104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graphicFrame>
        <p:nvGraphicFramePr>
          <p:cNvPr id="7" name="对象 6"/>
          <p:cNvGraphicFramePr>
            <a:graphicFrameLocks noChangeAspect="1"/>
          </p:cNvGraphicFramePr>
          <p:nvPr>
            <p:extLst>
              <p:ext uri="{D42A27DB-BD31-4B8C-83A1-F6EECF244321}">
                <p14:modId xmlns:p14="http://schemas.microsoft.com/office/powerpoint/2010/main" val="2718678175"/>
              </p:ext>
            </p:extLst>
          </p:nvPr>
        </p:nvGraphicFramePr>
        <p:xfrm>
          <a:off x="579314" y="2130136"/>
          <a:ext cx="7985372" cy="2597728"/>
        </p:xfrm>
        <a:graphic>
          <a:graphicData uri="http://schemas.openxmlformats.org/presentationml/2006/ole">
            <mc:AlternateContent xmlns:mc="http://schemas.openxmlformats.org/markup-compatibility/2006">
              <mc:Choice xmlns:v="urn:schemas-microsoft-com:vml" Requires="v">
                <p:oleObj spid="_x0000_s1079" name="CS ChemDraw Drawing" r:id="rId4" imgW="4090132" imgH="1330311" progId="ChemDraw.Document.6.0">
                  <p:embed/>
                </p:oleObj>
              </mc:Choice>
              <mc:Fallback>
                <p:oleObj name="CS ChemDraw Drawing" r:id="rId4" imgW="4090132" imgH="1330311" progId="ChemDraw.Document.6.0">
                  <p:embed/>
                  <p:pic>
                    <p:nvPicPr>
                      <p:cNvPr id="0" name=""/>
                      <p:cNvPicPr/>
                      <p:nvPr/>
                    </p:nvPicPr>
                    <p:blipFill>
                      <a:blip r:embed="rId5"/>
                      <a:stretch>
                        <a:fillRect/>
                      </a:stretch>
                    </p:blipFill>
                    <p:spPr>
                      <a:xfrm>
                        <a:off x="579314" y="2130136"/>
                        <a:ext cx="7985372" cy="2597728"/>
                      </a:xfrm>
                      <a:prstGeom prst="rect">
                        <a:avLst/>
                      </a:prstGeom>
                    </p:spPr>
                  </p:pic>
                </p:oleObj>
              </mc:Fallback>
            </mc:AlternateContent>
          </a:graphicData>
        </a:graphic>
      </p:graphicFrame>
    </p:spTree>
    <p:extLst>
      <p:ext uri="{BB962C8B-B14F-4D97-AF65-F5344CB8AC3E}">
        <p14:creationId xmlns:p14="http://schemas.microsoft.com/office/powerpoint/2010/main" val="19070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graphicFrame>
        <p:nvGraphicFramePr>
          <p:cNvPr id="6" name="对象 5"/>
          <p:cNvGraphicFramePr>
            <a:graphicFrameLocks noChangeAspect="1"/>
          </p:cNvGraphicFramePr>
          <p:nvPr>
            <p:extLst>
              <p:ext uri="{D42A27DB-BD31-4B8C-83A1-F6EECF244321}">
                <p14:modId xmlns:p14="http://schemas.microsoft.com/office/powerpoint/2010/main" val="3016789291"/>
              </p:ext>
            </p:extLst>
          </p:nvPr>
        </p:nvGraphicFramePr>
        <p:xfrm>
          <a:off x="315581" y="1929571"/>
          <a:ext cx="8512837" cy="3937733"/>
        </p:xfrm>
        <a:graphic>
          <a:graphicData uri="http://schemas.openxmlformats.org/presentationml/2006/ole">
            <mc:AlternateContent xmlns:mc="http://schemas.openxmlformats.org/markup-compatibility/2006">
              <mc:Choice xmlns:v="urn:schemas-microsoft-com:vml" Requires="v">
                <p:oleObj spid="_x0000_s2103" name="CS ChemDraw Drawing" r:id="rId4" imgW="6190701" imgH="2863816" progId="ChemDraw.Document.6.0">
                  <p:embed/>
                </p:oleObj>
              </mc:Choice>
              <mc:Fallback>
                <p:oleObj name="CS ChemDraw Drawing" r:id="rId4" imgW="6190701" imgH="2863816" progId="ChemDraw.Document.6.0">
                  <p:embed/>
                  <p:pic>
                    <p:nvPicPr>
                      <p:cNvPr id="6" name="对象 5"/>
                      <p:cNvPicPr/>
                      <p:nvPr/>
                    </p:nvPicPr>
                    <p:blipFill>
                      <a:blip r:embed="rId5"/>
                      <a:stretch>
                        <a:fillRect/>
                      </a:stretch>
                    </p:blipFill>
                    <p:spPr>
                      <a:xfrm>
                        <a:off x="315581" y="1929571"/>
                        <a:ext cx="8512837" cy="3937733"/>
                      </a:xfrm>
                      <a:prstGeom prst="rect">
                        <a:avLst/>
                      </a:prstGeom>
                    </p:spPr>
                  </p:pic>
                </p:oleObj>
              </mc:Fallback>
            </mc:AlternateContent>
          </a:graphicData>
        </a:graphic>
      </p:graphicFrame>
    </p:spTree>
    <p:extLst>
      <p:ext uri="{BB962C8B-B14F-4D97-AF65-F5344CB8AC3E}">
        <p14:creationId xmlns:p14="http://schemas.microsoft.com/office/powerpoint/2010/main" val="34356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sp>
        <p:nvSpPr>
          <p:cNvPr id="5" name="Rectangle 2"/>
          <p:cNvSpPr>
            <a:spLocks noChangeArrowheads="1"/>
          </p:cNvSpPr>
          <p:nvPr/>
        </p:nvSpPr>
        <p:spPr bwMode="auto">
          <a:xfrm>
            <a:off x="878564" y="678072"/>
            <a:ext cx="154470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420635173"/>
              </p:ext>
            </p:extLst>
          </p:nvPr>
        </p:nvGraphicFramePr>
        <p:xfrm>
          <a:off x="659802" y="891721"/>
          <a:ext cx="7278577" cy="5130800"/>
        </p:xfrm>
        <a:graphic>
          <a:graphicData uri="http://schemas.openxmlformats.org/presentationml/2006/ole">
            <mc:AlternateContent xmlns:mc="http://schemas.openxmlformats.org/markup-compatibility/2006">
              <mc:Choice xmlns:v="urn:schemas-microsoft-com:vml" Requires="v">
                <p:oleObj spid="_x0000_s15368" name="Graph" r:id="rId4" imgW="4276954" imgH="3022397" progId="Origin50.Graph">
                  <p:embed/>
                </p:oleObj>
              </mc:Choice>
              <mc:Fallback>
                <p:oleObj name="Graph" r:id="rId4" imgW="4276954" imgH="3022397" progId="Origin50.Grap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802" y="891721"/>
                        <a:ext cx="7278577" cy="5130800"/>
                      </a:xfrm>
                      <a:prstGeom prst="rect">
                        <a:avLst/>
                      </a:prstGeom>
                      <a:noFill/>
                    </p:spPr>
                  </p:pic>
                </p:oleObj>
              </mc:Fallback>
            </mc:AlternateContent>
          </a:graphicData>
        </a:graphic>
      </p:graphicFrame>
    </p:spTree>
    <p:extLst>
      <p:ext uri="{BB962C8B-B14F-4D97-AF65-F5344CB8AC3E}">
        <p14:creationId xmlns:p14="http://schemas.microsoft.com/office/powerpoint/2010/main" val="318826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sp>
        <p:nvSpPr>
          <p:cNvPr id="4" name="Rectangle 2"/>
          <p:cNvSpPr>
            <a:spLocks noChangeArrowheads="1"/>
          </p:cNvSpPr>
          <p:nvPr/>
        </p:nvSpPr>
        <p:spPr bwMode="auto">
          <a:xfrm>
            <a:off x="878562" y="959882"/>
            <a:ext cx="141170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65953128"/>
              </p:ext>
            </p:extLst>
          </p:nvPr>
        </p:nvGraphicFramePr>
        <p:xfrm>
          <a:off x="878563" y="959883"/>
          <a:ext cx="7012250" cy="5428343"/>
        </p:xfrm>
        <a:graphic>
          <a:graphicData uri="http://schemas.openxmlformats.org/presentationml/2006/ole">
            <mc:AlternateContent xmlns:mc="http://schemas.openxmlformats.org/markup-compatibility/2006">
              <mc:Choice xmlns:v="urn:schemas-microsoft-com:vml" Requires="v">
                <p:oleObj spid="_x0000_s14344" name="Graph" r:id="rId4" imgW="4023360" imgH="3108960" progId="Origin50.Graph">
                  <p:embed/>
                </p:oleObj>
              </mc:Choice>
              <mc:Fallback>
                <p:oleObj name="Graph" r:id="rId4" imgW="4023360" imgH="3108960" progId="Origin50.Grap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563" y="959883"/>
                        <a:ext cx="7012250" cy="5428343"/>
                      </a:xfrm>
                      <a:prstGeom prst="rect">
                        <a:avLst/>
                      </a:prstGeom>
                      <a:noFill/>
                    </p:spPr>
                  </p:pic>
                </p:oleObj>
              </mc:Fallback>
            </mc:AlternateContent>
          </a:graphicData>
        </a:graphic>
      </p:graphicFrame>
    </p:spTree>
    <p:extLst>
      <p:ext uri="{BB962C8B-B14F-4D97-AF65-F5344CB8AC3E}">
        <p14:creationId xmlns:p14="http://schemas.microsoft.com/office/powerpoint/2010/main" val="48446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22" y="1165709"/>
            <a:ext cx="7503555" cy="5298592"/>
          </a:xfrm>
          <a:prstGeom prst="rect">
            <a:avLst/>
          </a:prstGeom>
        </p:spPr>
      </p:pic>
    </p:spTree>
    <p:extLst>
      <p:ext uri="{BB962C8B-B14F-4D97-AF65-F5344CB8AC3E}">
        <p14:creationId xmlns:p14="http://schemas.microsoft.com/office/powerpoint/2010/main" val="54647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sp>
        <p:nvSpPr>
          <p:cNvPr id="4" name="Rectangle 2"/>
          <p:cNvSpPr>
            <a:spLocks noChangeArrowheads="1"/>
          </p:cNvSpPr>
          <p:nvPr/>
        </p:nvSpPr>
        <p:spPr bwMode="auto">
          <a:xfrm>
            <a:off x="878564" y="1005601"/>
            <a:ext cx="13933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35158449"/>
              </p:ext>
            </p:extLst>
          </p:nvPr>
        </p:nvGraphicFramePr>
        <p:xfrm>
          <a:off x="805057" y="959882"/>
          <a:ext cx="7533885" cy="5268686"/>
        </p:xfrm>
        <a:graphic>
          <a:graphicData uri="http://schemas.openxmlformats.org/presentationml/2006/ole">
            <mc:AlternateContent xmlns:mc="http://schemas.openxmlformats.org/markup-compatibility/2006">
              <mc:Choice xmlns:v="urn:schemas-microsoft-com:vml" Requires="v">
                <p:oleObj spid="_x0000_s13320" name="Graph" r:id="rId4" imgW="4276440" imgH="3022560" progId="Origin50.Graph">
                  <p:embed/>
                </p:oleObj>
              </mc:Choice>
              <mc:Fallback>
                <p:oleObj name="Graph" r:id="rId4" imgW="4276440" imgH="3022560" progId="Origin50.Graph">
                  <p:embed/>
                  <p:pic>
                    <p:nvPicPr>
                      <p:cNvPr id="0" name="Object 1"/>
                      <p:cNvPicPr>
                        <a:picLocks noChangeAspect="1" noChangeArrowheads="1"/>
                      </p:cNvPicPr>
                      <p:nvPr/>
                    </p:nvPicPr>
                    <p:blipFill>
                      <a:blip r:embed="rId5"/>
                      <a:srcRect/>
                      <a:stretch>
                        <a:fillRect/>
                      </a:stretch>
                    </p:blipFill>
                    <p:spPr bwMode="auto">
                      <a:xfrm>
                        <a:off x="805057" y="959882"/>
                        <a:ext cx="7533885" cy="5268686"/>
                      </a:xfrm>
                      <a:prstGeom prst="rect">
                        <a:avLst/>
                      </a:prstGeom>
                      <a:noFill/>
                    </p:spPr>
                  </p:pic>
                </p:oleObj>
              </mc:Fallback>
            </mc:AlternateContent>
          </a:graphicData>
        </a:graphic>
      </p:graphicFrame>
    </p:spTree>
    <p:extLst>
      <p:ext uri="{BB962C8B-B14F-4D97-AF65-F5344CB8AC3E}">
        <p14:creationId xmlns:p14="http://schemas.microsoft.com/office/powerpoint/2010/main" val="169614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2500"/>
          </a:bodyPr>
          <a:lstStyle/>
          <a:p>
            <a:r>
              <a:rPr kumimoji="1" lang="zh-CN" altLang="en-US" dirty="0" smtClean="0"/>
              <a:t>聚集探究</a:t>
            </a:r>
            <a:endParaRPr kumimoji="1" lang="zh-CN" altLang="en-US" dirty="0"/>
          </a:p>
        </p:txBody>
      </p:sp>
    </p:spTree>
    <p:extLst>
      <p:ext uri="{BB962C8B-B14F-4D97-AF65-F5344CB8AC3E}">
        <p14:creationId xmlns:p14="http://schemas.microsoft.com/office/powerpoint/2010/main" val="2260179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体外的聚集行为研究</a:t>
            </a:r>
            <a:endParaRPr kumimoji="1" lang="zh-CN" altLang="en-US" dirty="0"/>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C:\Users\HYH\AppData\Local\Microsoft\Windows\INetCache\Content.Word\Graph11 - Copy.ep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3301" y="909883"/>
            <a:ext cx="6577398" cy="4909983"/>
          </a:xfrm>
          <a:prstGeom prst="rect">
            <a:avLst/>
          </a:prstGeom>
          <a:noFill/>
          <a:ln>
            <a:noFill/>
          </a:ln>
        </p:spPr>
      </p:pic>
    </p:spTree>
    <p:extLst>
      <p:ext uri="{BB962C8B-B14F-4D97-AF65-F5344CB8AC3E}">
        <p14:creationId xmlns:p14="http://schemas.microsoft.com/office/powerpoint/2010/main" val="429491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体外的聚集行为研究</a:t>
            </a:r>
            <a:endParaRPr kumimoji="1" lang="zh-CN" altLang="en-US" dirty="0"/>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81373754"/>
              </p:ext>
            </p:extLst>
          </p:nvPr>
        </p:nvGraphicFramePr>
        <p:xfrm>
          <a:off x="347263" y="1267755"/>
          <a:ext cx="4258552" cy="3003800"/>
        </p:xfrm>
        <a:graphic>
          <a:graphicData uri="http://schemas.openxmlformats.org/presentationml/2006/ole">
            <mc:AlternateContent xmlns:mc="http://schemas.openxmlformats.org/markup-compatibility/2006">
              <mc:Choice xmlns:v="urn:schemas-microsoft-com:vml" Requires="v">
                <p:oleObj spid="_x0000_s12305" name="Graph" r:id="rId3" imgW="4276954" imgH="3024835" progId="Origin50.Graph">
                  <p:embed/>
                </p:oleObj>
              </mc:Choice>
              <mc:Fallback>
                <p:oleObj name="Graph" r:id="rId3" imgW="4276954" imgH="3024835"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63" y="1267755"/>
                        <a:ext cx="4258552" cy="3003800"/>
                      </a:xfrm>
                      <a:prstGeom prst="rect">
                        <a:avLst/>
                      </a:prstGeom>
                      <a:noFill/>
                    </p:spPr>
                  </p:pic>
                </p:oleObj>
              </mc:Fallback>
            </mc:AlternateContent>
          </a:graphicData>
        </a:graphic>
      </p:graphicFrame>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55771159"/>
              </p:ext>
            </p:extLst>
          </p:nvPr>
        </p:nvGraphicFramePr>
        <p:xfrm>
          <a:off x="4767657" y="1293224"/>
          <a:ext cx="3863781" cy="2978331"/>
        </p:xfrm>
        <a:graphic>
          <a:graphicData uri="http://schemas.openxmlformats.org/presentationml/2006/ole">
            <mc:AlternateContent xmlns:mc="http://schemas.openxmlformats.org/markup-compatibility/2006">
              <mc:Choice xmlns:v="urn:schemas-microsoft-com:vml" Requires="v">
                <p:oleObj spid="_x0000_s12306" name="Graph" r:id="rId5" imgW="4023360" imgH="3108960" progId="Origin50.Graph">
                  <p:embed/>
                </p:oleObj>
              </mc:Choice>
              <mc:Fallback>
                <p:oleObj name="Graph" r:id="rId5" imgW="4023360" imgH="3108960" progId="Origin50.Grap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657" y="1293224"/>
                        <a:ext cx="3863781" cy="2978331"/>
                      </a:xfrm>
                      <a:prstGeom prst="rect">
                        <a:avLst/>
                      </a:prstGeom>
                      <a:noFill/>
                    </p:spPr>
                  </p:pic>
                </p:oleObj>
              </mc:Fallback>
            </mc:AlternateContent>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222658499"/>
              </p:ext>
            </p:extLst>
          </p:nvPr>
        </p:nvGraphicFramePr>
        <p:xfrm>
          <a:off x="472272" y="4736718"/>
          <a:ext cx="8159165" cy="1611830"/>
        </p:xfrm>
        <a:graphic>
          <a:graphicData uri="http://schemas.openxmlformats.org/drawingml/2006/table">
            <a:tbl>
              <a:tblPr firstRow="1" firstCol="1" bandRow="1" bandCol="1">
                <a:tableStyleId>{5C22544A-7EE6-4342-B048-85BDC9FD1C3A}</a:tableStyleId>
              </a:tblPr>
              <a:tblGrid>
                <a:gridCol w="2252625">
                  <a:extLst>
                    <a:ext uri="{9D8B030D-6E8A-4147-A177-3AD203B41FA5}">
                      <a16:colId xmlns:a16="http://schemas.microsoft.com/office/drawing/2014/main" val="733674015"/>
                    </a:ext>
                  </a:extLst>
                </a:gridCol>
                <a:gridCol w="2093128">
                  <a:extLst>
                    <a:ext uri="{9D8B030D-6E8A-4147-A177-3AD203B41FA5}">
                      <a16:colId xmlns:a16="http://schemas.microsoft.com/office/drawing/2014/main" val="1162706191"/>
                    </a:ext>
                  </a:extLst>
                </a:gridCol>
                <a:gridCol w="1954348">
                  <a:extLst>
                    <a:ext uri="{9D8B030D-6E8A-4147-A177-3AD203B41FA5}">
                      <a16:colId xmlns:a16="http://schemas.microsoft.com/office/drawing/2014/main" val="4214394117"/>
                    </a:ext>
                  </a:extLst>
                </a:gridCol>
                <a:gridCol w="1859064">
                  <a:extLst>
                    <a:ext uri="{9D8B030D-6E8A-4147-A177-3AD203B41FA5}">
                      <a16:colId xmlns:a16="http://schemas.microsoft.com/office/drawing/2014/main" val="168561471"/>
                    </a:ext>
                  </a:extLst>
                </a:gridCol>
              </a:tblGrid>
              <a:tr h="537529">
                <a:tc>
                  <a:txBody>
                    <a:bodyPr/>
                    <a:lstStyle/>
                    <a:p>
                      <a:pPr algn="ctr">
                        <a:lnSpc>
                          <a:spcPts val="2000"/>
                        </a:lnSpc>
                        <a:spcAft>
                          <a:spcPts val="0"/>
                        </a:spcAft>
                      </a:pPr>
                      <a:r>
                        <a:rPr lang="zh-CN" sz="1500" kern="100">
                          <a:effectLst/>
                        </a:rPr>
                        <a:t>胶束</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NM (d.nm)</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PDI</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Count Rate</a:t>
                      </a:r>
                      <a:endParaRPr lang="zh-CN" sz="1500" kern="100">
                        <a:effectLst/>
                        <a:latin typeface="Times New Roman" panose="02020603050405020304" pitchFamily="18" charset="0"/>
                        <a:ea typeface="宋体" panose="02010600030101010101" pitchFamily="2" charset="-122"/>
                      </a:endParaRPr>
                    </a:p>
                  </a:txBody>
                  <a:tcPr marL="97770" marR="97770" marT="0" marB="0"/>
                </a:tc>
                <a:extLst>
                  <a:ext uri="{0D108BD9-81ED-4DB2-BD59-A6C34878D82A}">
                    <a16:rowId xmlns:a16="http://schemas.microsoft.com/office/drawing/2014/main" val="4287350968"/>
                  </a:ext>
                </a:extLst>
              </a:tr>
              <a:tr h="537529">
                <a:tc>
                  <a:txBody>
                    <a:bodyPr/>
                    <a:lstStyle/>
                    <a:p>
                      <a:pPr algn="ctr">
                        <a:lnSpc>
                          <a:spcPts val="2000"/>
                        </a:lnSpc>
                        <a:spcAft>
                          <a:spcPts val="0"/>
                        </a:spcAft>
                      </a:pPr>
                      <a:r>
                        <a:rPr lang="en-US" sz="1500" kern="100">
                          <a:effectLst/>
                        </a:rPr>
                        <a:t>Py-ss-PEG-ss-Py</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120.7</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0.180</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375</a:t>
                      </a:r>
                      <a:r>
                        <a:rPr lang="zh-CN" sz="1500" kern="100">
                          <a:effectLst/>
                        </a:rPr>
                        <a:t>．</a:t>
                      </a:r>
                      <a:r>
                        <a:rPr lang="en-US" sz="1500" kern="100">
                          <a:effectLst/>
                        </a:rPr>
                        <a:t>7</a:t>
                      </a:r>
                      <a:endParaRPr lang="zh-CN" sz="1500" kern="100">
                        <a:effectLst/>
                        <a:latin typeface="Times New Roman" panose="02020603050405020304" pitchFamily="18" charset="0"/>
                        <a:ea typeface="宋体" panose="02010600030101010101" pitchFamily="2" charset="-122"/>
                      </a:endParaRPr>
                    </a:p>
                  </a:txBody>
                  <a:tcPr marL="97770" marR="97770" marT="0" marB="0"/>
                </a:tc>
                <a:extLst>
                  <a:ext uri="{0D108BD9-81ED-4DB2-BD59-A6C34878D82A}">
                    <a16:rowId xmlns:a16="http://schemas.microsoft.com/office/drawing/2014/main" val="3138278265"/>
                  </a:ext>
                </a:extLst>
              </a:tr>
              <a:tr h="536772">
                <a:tc>
                  <a:txBody>
                    <a:bodyPr/>
                    <a:lstStyle/>
                    <a:p>
                      <a:pPr algn="ctr">
                        <a:lnSpc>
                          <a:spcPts val="2000"/>
                        </a:lnSpc>
                        <a:spcAft>
                          <a:spcPts val="0"/>
                        </a:spcAft>
                      </a:pPr>
                      <a:r>
                        <a:rPr lang="en-US" sz="1500" kern="100">
                          <a:effectLst/>
                        </a:rPr>
                        <a:t>Py-PEG-Py</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131.5</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0.314</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dirty="0">
                          <a:effectLst/>
                        </a:rPr>
                        <a:t>337.8</a:t>
                      </a:r>
                      <a:endParaRPr lang="zh-CN" sz="1500" kern="100" dirty="0">
                        <a:effectLst/>
                        <a:latin typeface="Times New Roman" panose="02020603050405020304" pitchFamily="18" charset="0"/>
                        <a:ea typeface="宋体" panose="02010600030101010101" pitchFamily="2" charset="-122"/>
                      </a:endParaRPr>
                    </a:p>
                  </a:txBody>
                  <a:tcPr marL="97770" marR="97770" marT="0" marB="0"/>
                </a:tc>
                <a:extLst>
                  <a:ext uri="{0D108BD9-81ED-4DB2-BD59-A6C34878D82A}">
                    <a16:rowId xmlns:a16="http://schemas.microsoft.com/office/drawing/2014/main" val="4040240044"/>
                  </a:ext>
                </a:extLst>
              </a:tr>
            </a:tbl>
          </a:graphicData>
        </a:graphic>
      </p:graphicFrame>
    </p:spTree>
    <p:extLst>
      <p:ext uri="{BB962C8B-B14F-4D97-AF65-F5344CB8AC3E}">
        <p14:creationId xmlns:p14="http://schemas.microsoft.com/office/powerpoint/2010/main" val="39312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a:t>第一部分</a:t>
            </a:r>
          </a:p>
        </p:txBody>
      </p:sp>
      <p:sp>
        <p:nvSpPr>
          <p:cNvPr id="3" name="文本占位符 2"/>
          <p:cNvSpPr>
            <a:spLocks noGrp="1"/>
          </p:cNvSpPr>
          <p:nvPr>
            <p:ph type="body" sz="quarter" idx="13"/>
          </p:nvPr>
        </p:nvSpPr>
        <p:spPr/>
        <p:txBody>
          <a:bodyPr>
            <a:normAutofit fontScale="92500"/>
          </a:bodyPr>
          <a:lstStyle/>
          <a:p>
            <a:r>
              <a:rPr kumimoji="1" lang="zh-CN" altLang="en-US" dirty="0"/>
              <a:t>选题依据</a:t>
            </a:r>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066077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2500"/>
          </a:bodyPr>
          <a:lstStyle/>
          <a:p>
            <a:r>
              <a:rPr kumimoji="1" lang="zh-CN" altLang="en-US" dirty="0" smtClean="0"/>
              <a:t>刺激响应</a:t>
            </a:r>
            <a:endParaRPr kumimoji="1" lang="zh-CN" altLang="en-US" dirty="0"/>
          </a:p>
        </p:txBody>
      </p:sp>
    </p:spTree>
    <p:extLst>
      <p:ext uri="{BB962C8B-B14F-4D97-AF65-F5344CB8AC3E}">
        <p14:creationId xmlns:p14="http://schemas.microsoft.com/office/powerpoint/2010/main" val="1865604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endParaRPr kumimoji="1" lang="zh-CN" altLang="en-US" dirty="0"/>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564" y="1320800"/>
            <a:ext cx="6652608" cy="5094514"/>
          </a:xfrm>
          <a:prstGeom prst="rect">
            <a:avLst/>
          </a:prstGeom>
        </p:spPr>
      </p:pic>
    </p:spTree>
    <p:extLst>
      <p:ext uri="{BB962C8B-B14F-4D97-AF65-F5344CB8AC3E}">
        <p14:creationId xmlns:p14="http://schemas.microsoft.com/office/powerpoint/2010/main" val="53337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endParaRPr kumimoji="1" lang="zh-CN" altLang="en-US" dirty="0"/>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3" y="0"/>
            <a:ext cx="8955434" cy="6858000"/>
          </a:xfrm>
          <a:prstGeom prst="rect">
            <a:avLst/>
          </a:prstGeom>
        </p:spPr>
      </p:pic>
    </p:spTree>
    <p:extLst>
      <p:ext uri="{BB962C8B-B14F-4D97-AF65-F5344CB8AC3E}">
        <p14:creationId xmlns:p14="http://schemas.microsoft.com/office/powerpoint/2010/main" val="2784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endParaRPr kumimoji="1" lang="zh-CN" altLang="en-US" dirty="0"/>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6" y="1856814"/>
            <a:ext cx="4624271" cy="354123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397" y="1811787"/>
            <a:ext cx="4683069" cy="3586257"/>
          </a:xfrm>
          <a:prstGeom prst="rect">
            <a:avLst/>
          </a:prstGeom>
        </p:spPr>
      </p:pic>
    </p:spTree>
    <p:extLst>
      <p:ext uri="{BB962C8B-B14F-4D97-AF65-F5344CB8AC3E}">
        <p14:creationId xmlns:p14="http://schemas.microsoft.com/office/powerpoint/2010/main" val="27156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endParaRPr kumimoji="1" lang="zh-CN" altLang="en-US" dirty="0"/>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223"/>
            <a:ext cx="5168565" cy="395804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675" y="1455673"/>
            <a:ext cx="4744297" cy="3633145"/>
          </a:xfrm>
          <a:prstGeom prst="rect">
            <a:avLst/>
          </a:prstGeom>
        </p:spPr>
      </p:pic>
    </p:spTree>
    <p:extLst>
      <p:ext uri="{BB962C8B-B14F-4D97-AF65-F5344CB8AC3E}">
        <p14:creationId xmlns:p14="http://schemas.microsoft.com/office/powerpoint/2010/main" val="190756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第三部分</a:t>
            </a:r>
            <a:endParaRPr kumimoji="1" lang="zh-CN" altLang="en-US" dirty="0"/>
          </a:p>
        </p:txBody>
      </p:sp>
      <p:sp>
        <p:nvSpPr>
          <p:cNvPr id="3" name="文本占位符 2"/>
          <p:cNvSpPr>
            <a:spLocks noGrp="1"/>
          </p:cNvSpPr>
          <p:nvPr>
            <p:ph type="body" sz="quarter" idx="13"/>
          </p:nvPr>
        </p:nvSpPr>
        <p:spPr/>
        <p:txBody>
          <a:bodyPr>
            <a:normAutofit lnSpcReduction="10000"/>
          </a:bodyPr>
          <a:lstStyle/>
          <a:p>
            <a:r>
              <a:rPr kumimoji="1" lang="zh-CN" altLang="en-US" dirty="0" smtClean="0"/>
              <a:t>结论</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97772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结论</a:t>
            </a:r>
            <a:endParaRPr kumimoji="1" lang="zh-CN" altLang="en-US" dirty="0"/>
          </a:p>
        </p:txBody>
      </p:sp>
      <p:sp>
        <p:nvSpPr>
          <p:cNvPr id="261" name="文本框 260"/>
          <p:cNvSpPr txBox="1"/>
          <p:nvPr/>
        </p:nvSpPr>
        <p:spPr>
          <a:xfrm>
            <a:off x="806968" y="1010389"/>
            <a:ext cx="7530064" cy="5427127"/>
          </a:xfrm>
          <a:prstGeom prst="rect">
            <a:avLst/>
          </a:prstGeom>
          <a:noFill/>
        </p:spPr>
        <p:txBody>
          <a:bodyPr wrap="square" rtlCol="0">
            <a:spAutoFit/>
          </a:bodyPr>
          <a:lstStyle/>
          <a:p>
            <a:pPr indent="457200" defTabSz="609585">
              <a:lnSpc>
                <a:spcPct val="150000"/>
              </a:lnSpc>
              <a:spcBef>
                <a:spcPts val="1000"/>
              </a:spcBef>
            </a:pPr>
            <a:r>
              <a:rPr lang="zh-CN" altLang="en-US" sz="2000" dirty="0" smtClean="0">
                <a:latin typeface="微软雅黑" panose="020B0503020204020204" pitchFamily="34" charset="-122"/>
                <a:ea typeface="微软雅黑" panose="020B0503020204020204" pitchFamily="34" charset="-122"/>
              </a:rPr>
              <a:t>纳米</a:t>
            </a:r>
            <a:r>
              <a:rPr lang="zh-CN" altLang="en-US" sz="2000" dirty="0">
                <a:latin typeface="微软雅黑" panose="020B0503020204020204" pitchFamily="34" charset="-122"/>
                <a:ea typeface="微软雅黑" panose="020B0503020204020204" pitchFamily="34" charset="-122"/>
              </a:rPr>
              <a:t>颗粒载药胶束是近年来在抗癌药物载体领域的热门研究方向。</a:t>
            </a: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本实验合成了两种两亲性聚合物，即具有还原敏感性的</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和没有还原敏感性的</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。并并通过核磁图谱、红外图谱，验证了合成的材料的正确性。</a:t>
            </a: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通过制备这两种胶束的空白胶束，并测定了其胶束的临界胶束浓度。结果载药品和对照品都显示出较小的临界胶束浓度。这显示出该聚合物胶束具有对溶液稀释较高的抗性。胶束的粒径大约分布在</a:t>
            </a:r>
            <a:r>
              <a:rPr lang="en-US" altLang="zh-CN" sz="2000" dirty="0">
                <a:latin typeface="微软雅黑" panose="020B0503020204020204" pitchFamily="34" charset="-122"/>
                <a:ea typeface="微软雅黑" panose="020B0503020204020204" pitchFamily="34" charset="-122"/>
              </a:rPr>
              <a:t>50nm-110nm</a:t>
            </a:r>
            <a:r>
              <a:rPr lang="zh-CN" altLang="en-US" sz="2000" dirty="0">
                <a:latin typeface="微软雅黑" panose="020B0503020204020204" pitchFamily="34" charset="-122"/>
                <a:ea typeface="微软雅黑" panose="020B0503020204020204" pitchFamily="34" charset="-122"/>
              </a:rPr>
              <a:t>之间，且</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胶束粒径普遍比</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胶束的大，这是因为两者相比</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胶束单体中的疏水基团相对较大，提高了胶束的粒径</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756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第四部分</a:t>
            </a:r>
            <a:endParaRPr kumimoji="1" lang="zh-CN" altLang="en-US" dirty="0"/>
          </a:p>
        </p:txBody>
      </p:sp>
      <p:sp>
        <p:nvSpPr>
          <p:cNvPr id="3" name="文本占位符 2"/>
          <p:cNvSpPr>
            <a:spLocks noGrp="1"/>
          </p:cNvSpPr>
          <p:nvPr>
            <p:ph type="body" sz="quarter" idx="13"/>
          </p:nvPr>
        </p:nvSpPr>
        <p:spPr/>
        <p:txBody>
          <a:bodyPr>
            <a:normAutofit fontScale="92500"/>
          </a:bodyPr>
          <a:lstStyle/>
          <a:p>
            <a:r>
              <a:rPr kumimoji="1" lang="zh-CN" altLang="en-US" dirty="0" smtClean="0"/>
              <a:t>参考文献</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18193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4</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参考文献</a:t>
            </a:r>
          </a:p>
        </p:txBody>
      </p:sp>
      <p:sp>
        <p:nvSpPr>
          <p:cNvPr id="261" name="文本框 260"/>
          <p:cNvSpPr txBox="1"/>
          <p:nvPr/>
        </p:nvSpPr>
        <p:spPr>
          <a:xfrm>
            <a:off x="817685" y="1343814"/>
            <a:ext cx="7508630" cy="4170372"/>
          </a:xfrm>
          <a:prstGeom prst="rect">
            <a:avLst/>
          </a:prstGeom>
          <a:noFill/>
        </p:spPr>
        <p:txBody>
          <a:bodyPr wrap="square" rtlCol="0">
            <a:spAutoFit/>
          </a:bodyPr>
          <a:lstStyle/>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　翟宏强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丁维明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李桂玲</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聚合物胶束注射给药系统的研究进展</a:t>
            </a:r>
            <a:r>
              <a:rPr lang="en-US" altLang="zh-CN" sz="2000" dirty="0">
                <a:latin typeface="微软雅黑" panose="020B0503020204020204" pitchFamily="34" charset="-122"/>
                <a:ea typeface="微软雅黑" panose="020B0503020204020204" pitchFamily="34" charset="-122"/>
              </a:rPr>
              <a:t>[J]. </a:t>
            </a:r>
            <a:r>
              <a:rPr lang="zh-CN" altLang="en-US" sz="2000" dirty="0">
                <a:latin typeface="微软雅黑" panose="020B0503020204020204" pitchFamily="34" charset="-122"/>
                <a:ea typeface="微软雅黑" panose="020B0503020204020204" pitchFamily="34" charset="-122"/>
              </a:rPr>
              <a:t>中国医药生物技术</a:t>
            </a:r>
            <a:r>
              <a:rPr lang="en-US" altLang="zh-CN" sz="2000" dirty="0">
                <a:latin typeface="微软雅黑" panose="020B0503020204020204" pitchFamily="34" charset="-122"/>
                <a:ea typeface="微软雅黑" panose="020B0503020204020204" pitchFamily="34" charset="-122"/>
              </a:rPr>
              <a:t>,2015,05:441-447.</a:t>
            </a:r>
          </a:p>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马</a:t>
            </a:r>
            <a:r>
              <a:rPr lang="zh-CN" altLang="en-US" sz="2000" dirty="0">
                <a:latin typeface="微软雅黑" panose="020B0503020204020204" pitchFamily="34" charset="-122"/>
                <a:ea typeface="微软雅黑" panose="020B0503020204020204" pitchFamily="34" charset="-122"/>
              </a:rPr>
              <a:t>俊涛</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赵林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黄荣华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刺激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响应型水溶性聚合物的研究进展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化学世界</a:t>
            </a:r>
            <a:r>
              <a:rPr lang="en-US" altLang="zh-CN" sz="2000" dirty="0">
                <a:latin typeface="微软雅黑" panose="020B0503020204020204" pitchFamily="34" charset="-122"/>
                <a:ea typeface="微软雅黑" panose="020B0503020204020204" pitchFamily="34" charset="-122"/>
              </a:rPr>
              <a:t>,2001,42(11</a:t>
            </a:r>
            <a:r>
              <a:rPr lang="en-US" altLang="zh-CN" sz="2000" dirty="0" smtClean="0">
                <a:latin typeface="微软雅黑" panose="020B0503020204020204" pitchFamily="34" charset="-122"/>
                <a:ea typeface="微软雅黑" panose="020B0503020204020204" pitchFamily="34" charset="-122"/>
              </a:rPr>
              <a:t>).</a:t>
            </a:r>
          </a:p>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王</a:t>
            </a:r>
            <a:r>
              <a:rPr lang="zh-CN" altLang="en-US" sz="2000" dirty="0">
                <a:latin typeface="微软雅黑" panose="020B0503020204020204" pitchFamily="34" charset="-122"/>
                <a:ea typeface="微软雅黑" panose="020B0503020204020204" pitchFamily="34" charset="-122"/>
              </a:rPr>
              <a:t>先武</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还原敏感纳米胶束用于阿霉素的控制释放</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大连理工大学</a:t>
            </a:r>
            <a:r>
              <a:rPr lang="en-US" altLang="zh-CN" sz="2000" dirty="0">
                <a:latin typeface="微软雅黑" panose="020B0503020204020204" pitchFamily="34" charset="-122"/>
                <a:ea typeface="微软雅黑" panose="020B0503020204020204" pitchFamily="34" charset="-122"/>
              </a:rPr>
              <a:t>,2015</a:t>
            </a:r>
            <a:r>
              <a:rPr lang="en-US" altLang="zh-CN" sz="2000" dirty="0" smtClean="0">
                <a:latin typeface="微软雅黑" panose="020B0503020204020204" pitchFamily="34" charset="-122"/>
                <a:ea typeface="微软雅黑" panose="020B0503020204020204" pitchFamily="34" charset="-122"/>
              </a:rPr>
              <a:t>.</a:t>
            </a:r>
          </a:p>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串</a:t>
            </a:r>
            <a:r>
              <a:rPr lang="zh-CN" altLang="en-US" sz="2000" dirty="0">
                <a:latin typeface="微软雅黑" panose="020B0503020204020204" pitchFamily="34" charset="-122"/>
                <a:ea typeface="微软雅黑" panose="020B0503020204020204" pitchFamily="34" charset="-122"/>
              </a:rPr>
              <a:t>星星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王学清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张强</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还原敏感型聚合物胶束在肿瘤靶向药物递送中的应用</a:t>
            </a:r>
            <a:r>
              <a:rPr lang="en-US" altLang="zh-CN" sz="2000" dirty="0">
                <a:latin typeface="微软雅黑" panose="020B0503020204020204" pitchFamily="34" charset="-122"/>
                <a:ea typeface="微软雅黑" panose="020B0503020204020204" pitchFamily="34" charset="-122"/>
              </a:rPr>
              <a:t>[J]. </a:t>
            </a:r>
            <a:r>
              <a:rPr lang="zh-CN" altLang="en-US" sz="2000" dirty="0">
                <a:latin typeface="微软雅黑" panose="020B0503020204020204" pitchFamily="34" charset="-122"/>
                <a:ea typeface="微软雅黑" panose="020B0503020204020204" pitchFamily="34" charset="-122"/>
              </a:rPr>
              <a:t>中国药学杂志</a:t>
            </a:r>
            <a:r>
              <a:rPr lang="en-US" altLang="zh-CN" sz="2000" dirty="0">
                <a:latin typeface="微软雅黑" panose="020B0503020204020204" pitchFamily="34" charset="-122"/>
                <a:ea typeface="微软雅黑" panose="020B0503020204020204" pitchFamily="34" charset="-122"/>
              </a:rPr>
              <a:t>,2013,24:2069-2075.</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46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第五部分</a:t>
            </a:r>
            <a:endParaRPr kumimoji="1" lang="zh-CN" altLang="en-US" dirty="0"/>
          </a:p>
        </p:txBody>
      </p:sp>
      <p:sp>
        <p:nvSpPr>
          <p:cNvPr id="3" name="文本占位符 2"/>
          <p:cNvSpPr>
            <a:spLocks noGrp="1"/>
          </p:cNvSpPr>
          <p:nvPr>
            <p:ph type="body" sz="quarter" idx="13"/>
          </p:nvPr>
        </p:nvSpPr>
        <p:spPr/>
        <p:txBody>
          <a:bodyPr>
            <a:normAutofit lnSpcReduction="10000"/>
          </a:bodyPr>
          <a:lstStyle/>
          <a:p>
            <a:r>
              <a:rPr kumimoji="1" lang="zh-CN" altLang="en-US" dirty="0"/>
              <a:t>致谢</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2213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背景</a:t>
            </a:r>
            <a:endParaRPr kumimoji="1" lang="zh-CN" altLang="en-US" dirty="0"/>
          </a:p>
        </p:txBody>
      </p:sp>
      <p:sp>
        <p:nvSpPr>
          <p:cNvPr id="261" name="文本框 260"/>
          <p:cNvSpPr txBox="1"/>
          <p:nvPr/>
        </p:nvSpPr>
        <p:spPr>
          <a:xfrm>
            <a:off x="909041" y="1668357"/>
            <a:ext cx="7325917" cy="3521285"/>
          </a:xfrm>
          <a:prstGeom prst="rect">
            <a:avLst/>
          </a:prstGeom>
          <a:noFill/>
        </p:spPr>
        <p:txBody>
          <a:bodyPr wrap="square" rtlCol="0">
            <a:spAutoFit/>
          </a:bodyPr>
          <a:lstStyle/>
          <a:p>
            <a:pPr defTabSz="609585">
              <a:lnSpc>
                <a:spcPct val="150000"/>
              </a:lnSpc>
              <a:spcAft>
                <a:spcPts val="600"/>
              </a:spcAft>
            </a:pPr>
            <a:r>
              <a:rPr lang="zh-CN" altLang="en-US" b="1" dirty="0" smtClean="0">
                <a:solidFill>
                  <a:schemeClr val="tx1">
                    <a:lumMod val="75000"/>
                    <a:lumOff val="25000"/>
                  </a:schemeClr>
                </a:solidFill>
                <a:ea typeface="微软雅黑" charset="0"/>
              </a:rPr>
              <a:t>▷ 癌症</a:t>
            </a:r>
            <a:endParaRPr lang="en-US" altLang="zh-CN" b="1" dirty="0" smtClean="0">
              <a:solidFill>
                <a:schemeClr val="tx1">
                  <a:lumMod val="75000"/>
                  <a:lumOff val="25000"/>
                </a:schemeClr>
              </a:solidFill>
              <a:ea typeface="微软雅黑" charset="0"/>
            </a:endParaRPr>
          </a:p>
          <a:p>
            <a:pPr indent="457200" defTabSz="609585">
              <a:lnSpc>
                <a:spcPct val="150000"/>
              </a:lnSpc>
              <a:spcAft>
                <a:spcPts val="600"/>
              </a:spcAft>
            </a:pPr>
            <a:r>
              <a:rPr lang="zh-CN" altLang="en-US" dirty="0">
                <a:solidFill>
                  <a:schemeClr val="tx1">
                    <a:lumMod val="75000"/>
                    <a:lumOff val="25000"/>
                  </a:schemeClr>
                </a:solidFill>
                <a:latin typeface="微软雅黑" charset="0"/>
                <a:ea typeface="微软雅黑" charset="0"/>
              </a:rPr>
              <a:t>因为正常体细胞在分裂分化的过程中由于产生了基因突变导致细胞开始不受控制地快速分裂增殖。并且由于其细胞表面大多缺乏糖蛋白，而容易在体内扩散，最后变成难以根治的病症</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indent="457200" defTabSz="609585">
              <a:lnSpc>
                <a:spcPct val="150000"/>
              </a:lnSpc>
              <a:spcAft>
                <a:spcPts val="600"/>
              </a:spcAft>
            </a:pPr>
            <a:r>
              <a:rPr lang="zh-CN" altLang="en-US" dirty="0" smtClean="0">
                <a:solidFill>
                  <a:schemeClr val="tx1">
                    <a:lumMod val="75000"/>
                    <a:lumOff val="25000"/>
                  </a:schemeClr>
                </a:solidFill>
                <a:latin typeface="微软雅黑" charset="0"/>
                <a:ea typeface="微软雅黑" charset="0"/>
              </a:rPr>
              <a:t>据调查，</a:t>
            </a:r>
            <a:r>
              <a:rPr lang="zh-CN" altLang="en-US" dirty="0">
                <a:solidFill>
                  <a:schemeClr val="tx1">
                    <a:lumMod val="75000"/>
                    <a:lumOff val="25000"/>
                  </a:schemeClr>
                </a:solidFill>
                <a:latin typeface="微软雅黑" charset="0"/>
                <a:ea typeface="微软雅黑" charset="0"/>
              </a:rPr>
              <a:t>在</a:t>
            </a:r>
            <a:r>
              <a:rPr lang="en-US" altLang="zh-CN" dirty="0">
                <a:solidFill>
                  <a:schemeClr val="tx1">
                    <a:lumMod val="75000"/>
                    <a:lumOff val="25000"/>
                  </a:schemeClr>
                </a:solidFill>
                <a:latin typeface="微软雅黑" charset="0"/>
                <a:ea typeface="微软雅黑" charset="0"/>
              </a:rPr>
              <a:t>2012</a:t>
            </a:r>
            <a:r>
              <a:rPr lang="zh-CN" altLang="en-US" dirty="0">
                <a:solidFill>
                  <a:schemeClr val="tx1">
                    <a:lumMod val="75000"/>
                    <a:lumOff val="25000"/>
                  </a:schemeClr>
                </a:solidFill>
                <a:latin typeface="微软雅黑" charset="0"/>
                <a:ea typeface="微软雅黑" charset="0"/>
              </a:rPr>
              <a:t>年仅一年中，就有大约</a:t>
            </a:r>
            <a:r>
              <a:rPr lang="en-US" altLang="zh-CN" dirty="0">
                <a:solidFill>
                  <a:schemeClr val="tx1">
                    <a:lumMod val="75000"/>
                    <a:lumOff val="25000"/>
                  </a:schemeClr>
                </a:solidFill>
                <a:latin typeface="微软雅黑" charset="0"/>
                <a:ea typeface="微软雅黑" charset="0"/>
              </a:rPr>
              <a:t>1400</a:t>
            </a:r>
            <a:r>
              <a:rPr lang="zh-CN" altLang="en-US" dirty="0">
                <a:solidFill>
                  <a:schemeClr val="tx1">
                    <a:lumMod val="75000"/>
                    <a:lumOff val="25000"/>
                  </a:schemeClr>
                </a:solidFill>
                <a:latin typeface="微软雅黑" charset="0"/>
                <a:ea typeface="微软雅黑" charset="0"/>
              </a:rPr>
              <a:t>万的新增病例和</a:t>
            </a:r>
            <a:r>
              <a:rPr lang="en-US" altLang="zh-CN" dirty="0">
                <a:solidFill>
                  <a:schemeClr val="tx1">
                    <a:lumMod val="75000"/>
                    <a:lumOff val="25000"/>
                  </a:schemeClr>
                </a:solidFill>
                <a:latin typeface="微软雅黑" charset="0"/>
                <a:ea typeface="微软雅黑" charset="0"/>
              </a:rPr>
              <a:t>800</a:t>
            </a:r>
            <a:r>
              <a:rPr lang="zh-CN" altLang="en-US" dirty="0">
                <a:solidFill>
                  <a:schemeClr val="tx1">
                    <a:lumMod val="75000"/>
                    <a:lumOff val="25000"/>
                  </a:schemeClr>
                </a:solidFill>
                <a:latin typeface="微软雅黑" charset="0"/>
                <a:ea typeface="微软雅黑" charset="0"/>
              </a:rPr>
              <a:t>万次与癌症有关的死亡记录，这种疾病影响着所有国家和地区的人民。几乎每一年的每一万个人里面，就有约</a:t>
            </a:r>
            <a:r>
              <a:rPr lang="en-US" altLang="zh-CN" dirty="0">
                <a:solidFill>
                  <a:schemeClr val="tx1">
                    <a:lumMod val="75000"/>
                    <a:lumOff val="25000"/>
                  </a:schemeClr>
                </a:solidFill>
                <a:latin typeface="微软雅黑" charset="0"/>
                <a:ea typeface="微软雅黑" charset="0"/>
              </a:rPr>
              <a:t>18.2</a:t>
            </a:r>
            <a:r>
              <a:rPr lang="zh-CN" altLang="en-US" dirty="0">
                <a:solidFill>
                  <a:schemeClr val="tx1">
                    <a:lumMod val="75000"/>
                    <a:lumOff val="25000"/>
                  </a:schemeClr>
                </a:solidFill>
                <a:latin typeface="微软雅黑" charset="0"/>
                <a:ea typeface="微软雅黑" charset="0"/>
              </a:rPr>
              <a:t>人被新确诊为癌症，同时有</a:t>
            </a:r>
            <a:r>
              <a:rPr lang="en-US" altLang="zh-CN" dirty="0">
                <a:solidFill>
                  <a:schemeClr val="tx1">
                    <a:lumMod val="75000"/>
                    <a:lumOff val="25000"/>
                  </a:schemeClr>
                </a:solidFill>
                <a:latin typeface="微软雅黑" charset="0"/>
                <a:ea typeface="微软雅黑" charset="0"/>
              </a:rPr>
              <a:t>10.2</a:t>
            </a:r>
            <a:r>
              <a:rPr lang="zh-CN" altLang="en-US" dirty="0">
                <a:solidFill>
                  <a:schemeClr val="tx1">
                    <a:lumMod val="75000"/>
                    <a:lumOff val="25000"/>
                  </a:schemeClr>
                </a:solidFill>
                <a:latin typeface="微软雅黑" charset="0"/>
                <a:ea typeface="微软雅黑" charset="0"/>
              </a:rPr>
              <a:t>人死于癌症。</a:t>
            </a:r>
            <a:endParaRPr lang="zh-CN" altLang="en-US" dirty="0">
              <a:solidFill>
                <a:schemeClr val="tx1">
                  <a:lumMod val="75000"/>
                  <a:lumOff val="25000"/>
                </a:schemeClr>
              </a:solidFill>
              <a:latin typeface="微软雅黑" charset="0"/>
              <a:ea typeface="微软雅黑" charset="0"/>
            </a:endParaRPr>
          </a:p>
        </p:txBody>
      </p:sp>
    </p:spTree>
    <p:extLst>
      <p:ext uri="{BB962C8B-B14F-4D97-AF65-F5344CB8AC3E}">
        <p14:creationId xmlns:p14="http://schemas.microsoft.com/office/powerpoint/2010/main" val="71488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solidFill>
                  <a:srgbClr val="777671"/>
                </a:solidFill>
                <a:latin typeface="Microsoft YaHei" charset="0"/>
                <a:ea typeface="Microsoft YaHei" charset="0"/>
                <a:cs typeface="Microsoft YaHei" charset="0"/>
              </a:rPr>
              <a:t>感谢</a:t>
            </a:r>
            <a:r>
              <a:rPr kumimoji="1" lang="zh-CN" altLang="en-US" dirty="0" smtClean="0">
                <a:solidFill>
                  <a:srgbClr val="777671"/>
                </a:solidFill>
                <a:latin typeface="Microsoft YaHei" charset="0"/>
                <a:ea typeface="Microsoft YaHei" charset="0"/>
                <a:cs typeface="Microsoft YaHei" charset="0"/>
              </a:rPr>
              <a:t>聆听</a:t>
            </a:r>
            <a:endParaRPr lang="zh-CN" altLang="en-US" dirty="0">
              <a:solidFill>
                <a:srgbClr val="777671"/>
              </a:solidFill>
            </a:endParaRPr>
          </a:p>
        </p:txBody>
      </p:sp>
      <p:sp>
        <p:nvSpPr>
          <p:cNvPr id="4" name="文本占位符 3"/>
          <p:cNvSpPr>
            <a:spLocks noGrp="1"/>
          </p:cNvSpPr>
          <p:nvPr>
            <p:ph type="body" sz="quarter" idx="12"/>
          </p:nvPr>
        </p:nvSpPr>
        <p:spPr/>
        <p:txBody>
          <a:bodyPr/>
          <a:lstStyle/>
          <a:p>
            <a:r>
              <a:rPr kumimoji="1" lang="en-US" altLang="zh-CN" dirty="0">
                <a:solidFill>
                  <a:srgbClr val="CDCAC3"/>
                </a:solidFill>
                <a:latin typeface="Microsoft YaHei" charset="0"/>
                <a:ea typeface="Microsoft YaHei" charset="0"/>
                <a:cs typeface="Microsoft YaHei" charset="0"/>
              </a:rPr>
              <a:t>THANK</a:t>
            </a:r>
            <a:r>
              <a:rPr kumimoji="1" lang="zh-CN" altLang="en-US" dirty="0">
                <a:solidFill>
                  <a:srgbClr val="CDCAC3"/>
                </a:solidFill>
                <a:latin typeface="Microsoft YaHei" charset="0"/>
                <a:ea typeface="Microsoft YaHei" charset="0"/>
                <a:cs typeface="Microsoft YaHei" charset="0"/>
              </a:rPr>
              <a:t> </a:t>
            </a:r>
            <a:r>
              <a:rPr kumimoji="1" lang="en-US" altLang="zh-CN" dirty="0">
                <a:solidFill>
                  <a:srgbClr val="CDCAC3"/>
                </a:solidFill>
                <a:latin typeface="Microsoft YaHei" charset="0"/>
                <a:ea typeface="Microsoft YaHei" charset="0"/>
                <a:cs typeface="Microsoft YaHei" charset="0"/>
              </a:rPr>
              <a:t>YOU</a:t>
            </a:r>
            <a:r>
              <a:rPr kumimoji="1" lang="zh-CN" altLang="en-US" dirty="0">
                <a:solidFill>
                  <a:srgbClr val="CDCAC3"/>
                </a:solidFill>
                <a:latin typeface="Microsoft YaHei" charset="0"/>
                <a:ea typeface="Microsoft YaHei" charset="0"/>
                <a:cs typeface="Microsoft YaHei" charset="0"/>
              </a:rPr>
              <a:t> </a:t>
            </a:r>
            <a:r>
              <a:rPr kumimoji="1" lang="en-US" altLang="zh-CN" dirty="0">
                <a:solidFill>
                  <a:srgbClr val="CDCAC3"/>
                </a:solidFill>
                <a:latin typeface="Microsoft YaHei" charset="0"/>
                <a:ea typeface="Microsoft YaHei" charset="0"/>
                <a:cs typeface="Microsoft YaHei" charset="0"/>
              </a:rPr>
              <a:t>FOR</a:t>
            </a:r>
            <a:r>
              <a:rPr kumimoji="1" lang="zh-CN" altLang="en-US" dirty="0">
                <a:solidFill>
                  <a:srgbClr val="CDCAC3"/>
                </a:solidFill>
                <a:latin typeface="Microsoft YaHei" charset="0"/>
                <a:ea typeface="Microsoft YaHei" charset="0"/>
                <a:cs typeface="Microsoft YaHei" charset="0"/>
              </a:rPr>
              <a:t> </a:t>
            </a:r>
            <a:r>
              <a:rPr kumimoji="1" lang="en-US" altLang="zh-CN" dirty="0">
                <a:solidFill>
                  <a:srgbClr val="CDCAC3"/>
                </a:solidFill>
                <a:latin typeface="Microsoft YaHei" charset="0"/>
                <a:ea typeface="Microsoft YaHei" charset="0"/>
                <a:cs typeface="Microsoft YaHei" charset="0"/>
              </a:rPr>
              <a:t>WATCHING!</a:t>
            </a:r>
            <a:endParaRPr lang="zh-CN" altLang="en-US" dirty="0">
              <a:solidFill>
                <a:srgbClr val="CDCAC3"/>
              </a:solidFill>
            </a:endParaRPr>
          </a:p>
        </p:txBody>
      </p:sp>
      <p:sp>
        <p:nvSpPr>
          <p:cNvPr id="5" name="文本占位符 4"/>
          <p:cNvSpPr>
            <a:spLocks noGrp="1"/>
          </p:cNvSpPr>
          <p:nvPr>
            <p:ph type="body" sz="quarter" idx="13"/>
          </p:nvPr>
        </p:nvSpPr>
        <p:spPr>
          <a:xfrm>
            <a:off x="2849696" y="4530395"/>
            <a:ext cx="3444608" cy="392907"/>
          </a:xfrm>
        </p:spPr>
        <p:txBody>
          <a:bodyPr/>
          <a:lstStyle/>
          <a:p>
            <a:r>
              <a:rPr kumimoji="1" lang="en-US" altLang="zh-CN" dirty="0">
                <a:solidFill>
                  <a:srgbClr val="777671"/>
                </a:solidFill>
                <a:latin typeface="微软雅黑" panose="020B0503020204020204" pitchFamily="34" charset="-122"/>
                <a:ea typeface="微软雅黑" panose="020B0503020204020204" pitchFamily="34" charset="-122"/>
              </a:rPr>
              <a:t>2017</a:t>
            </a:r>
            <a:r>
              <a:rPr kumimoji="1" lang="zh-CN" altLang="en-US" dirty="0">
                <a:solidFill>
                  <a:srgbClr val="777671"/>
                </a:solidFill>
                <a:latin typeface="微软雅黑" panose="020B0503020204020204" pitchFamily="34" charset="-122"/>
                <a:ea typeface="微软雅黑" panose="020B0503020204020204" pitchFamily="34" charset="-122"/>
              </a:rPr>
              <a:t>年</a:t>
            </a:r>
            <a:r>
              <a:rPr kumimoji="1" lang="en-US" altLang="zh-CN" dirty="0">
                <a:solidFill>
                  <a:srgbClr val="777671"/>
                </a:solidFill>
                <a:latin typeface="微软雅黑" panose="020B0503020204020204" pitchFamily="34" charset="-122"/>
                <a:ea typeface="微软雅黑" panose="020B0503020204020204" pitchFamily="34" charset="-122"/>
              </a:rPr>
              <a:t>1</a:t>
            </a:r>
            <a:r>
              <a:rPr kumimoji="1" lang="zh-CN" altLang="en-US" dirty="0">
                <a:solidFill>
                  <a:srgbClr val="777671"/>
                </a:solidFill>
                <a:latin typeface="微软雅黑" panose="020B0503020204020204" pitchFamily="34" charset="-122"/>
                <a:ea typeface="微软雅黑" panose="020B0503020204020204" pitchFamily="34" charset="-122"/>
              </a:rPr>
              <a:t>月</a:t>
            </a:r>
            <a:r>
              <a:rPr kumimoji="1" lang="en-US" altLang="zh-CN" dirty="0">
                <a:solidFill>
                  <a:srgbClr val="777671"/>
                </a:solidFill>
                <a:latin typeface="微软雅黑" panose="020B0503020204020204" pitchFamily="34" charset="-122"/>
                <a:ea typeface="微软雅黑" panose="020B0503020204020204" pitchFamily="34" charset="-122"/>
              </a:rPr>
              <a:t>8</a:t>
            </a:r>
            <a:r>
              <a:rPr kumimoji="1" lang="zh-CN" altLang="en-US" dirty="0">
                <a:solidFill>
                  <a:srgbClr val="777671"/>
                </a:solidFill>
                <a:latin typeface="微软雅黑" panose="020B0503020204020204" pitchFamily="34" charset="-122"/>
                <a:ea typeface="微软雅黑" panose="020B0503020204020204" pitchFamily="34" charset="-122"/>
              </a:rPr>
              <a:t>日</a:t>
            </a:r>
            <a:endParaRPr lang="zh-CN" altLang="en-US" dirty="0">
              <a:solidFill>
                <a:srgbClr val="77767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p:txBody>
          <a:bodyPr>
            <a:normAutofit lnSpcReduction="10000"/>
          </a:bodyPr>
          <a:lstStyle/>
          <a:p>
            <a:r>
              <a:rPr lang="zh-CN" altLang="en-US" dirty="0">
                <a:solidFill>
                  <a:srgbClr val="F5F0EA"/>
                </a:solidFill>
                <a:latin typeface="微软雅黑" panose="020B0503020204020204" pitchFamily="34" charset="-122"/>
                <a:ea typeface="微软雅黑" panose="020B0503020204020204" pitchFamily="34" charset="-122"/>
              </a:rPr>
              <a:t>指导老师：李　赛　　答辩人：何雨航</a:t>
            </a:r>
          </a:p>
        </p:txBody>
      </p:sp>
      <p:sp>
        <p:nvSpPr>
          <p:cNvPr id="9" name="文本占位符 2"/>
          <p:cNvSpPr>
            <a:spLocks noGrp="1"/>
          </p:cNvSpPr>
          <p:nvPr>
            <p:ph type="body" sz="quarter" idx="11"/>
          </p:nvPr>
        </p:nvSpPr>
        <p:spPr>
          <a:xfrm>
            <a:off x="1587698" y="954644"/>
            <a:ext cx="5968604" cy="760955"/>
          </a:xfrm>
        </p:spPr>
        <p:txBody>
          <a:bodyPr>
            <a:normAutofit/>
          </a:bodyPr>
          <a:lstStyle/>
          <a:p>
            <a:r>
              <a:rPr lang="zh-CN" altLang="en-US" sz="2800" dirty="0"/>
              <a:t>化工</a:t>
            </a:r>
            <a:r>
              <a:rPr lang="zh-CN" altLang="en-US" sz="2800" dirty="0" smtClean="0"/>
              <a:t>学院制药工程专业 开题报告答辩</a:t>
            </a:r>
            <a:endParaRPr lang="zh-CN" altLang="en-US" sz="2800" dirty="0"/>
          </a:p>
        </p:txBody>
      </p:sp>
    </p:spTree>
    <p:extLst>
      <p:ext uri="{BB962C8B-B14F-4D97-AF65-F5344CB8AC3E}">
        <p14:creationId xmlns:p14="http://schemas.microsoft.com/office/powerpoint/2010/main" val="190524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背景</a:t>
            </a:r>
            <a:endParaRPr kumimoji="1" lang="zh-CN" altLang="en-US" dirty="0"/>
          </a:p>
        </p:txBody>
      </p:sp>
      <p:sp>
        <p:nvSpPr>
          <p:cNvPr id="261" name="文本框 260"/>
          <p:cNvSpPr txBox="1"/>
          <p:nvPr/>
        </p:nvSpPr>
        <p:spPr>
          <a:xfrm>
            <a:off x="909041" y="1668357"/>
            <a:ext cx="7325917" cy="3954929"/>
          </a:xfrm>
          <a:prstGeom prst="rect">
            <a:avLst/>
          </a:prstGeom>
          <a:noFill/>
        </p:spPr>
        <p:txBody>
          <a:bodyPr wrap="square" rtlCol="0">
            <a:spAutoFit/>
          </a:bodyPr>
          <a:lstStyle/>
          <a:p>
            <a:pPr defTabSz="609585">
              <a:lnSpc>
                <a:spcPct val="150000"/>
              </a:lnSpc>
              <a:spcAft>
                <a:spcPts val="600"/>
              </a:spcAft>
            </a:pPr>
            <a:r>
              <a:rPr lang="zh-CN" altLang="en-US" b="1" dirty="0" smtClean="0">
                <a:solidFill>
                  <a:schemeClr val="tx1">
                    <a:lumMod val="75000"/>
                    <a:lumOff val="25000"/>
                  </a:schemeClr>
                </a:solidFill>
                <a:ea typeface="微软雅黑" charset="0"/>
              </a:rPr>
              <a:t>▷ 癌症</a:t>
            </a:r>
            <a:r>
              <a:rPr lang="zh-CN" altLang="en-US" b="1" dirty="0">
                <a:solidFill>
                  <a:schemeClr val="tx1">
                    <a:lumMod val="75000"/>
                    <a:lumOff val="25000"/>
                  </a:schemeClr>
                </a:solidFill>
                <a:ea typeface="微软雅黑" charset="0"/>
              </a:rPr>
              <a:t>治疗方法及其</a:t>
            </a:r>
            <a:r>
              <a:rPr lang="zh-CN" altLang="en-US" b="1" dirty="0" smtClean="0">
                <a:solidFill>
                  <a:schemeClr val="tx1">
                    <a:lumMod val="75000"/>
                    <a:lumOff val="25000"/>
                  </a:schemeClr>
                </a:solidFill>
                <a:ea typeface="微软雅黑" charset="0"/>
              </a:rPr>
              <a:t>特点</a:t>
            </a:r>
            <a:endParaRPr lang="en-US" altLang="zh-CN" b="1" dirty="0" smtClean="0">
              <a:solidFill>
                <a:schemeClr val="tx1">
                  <a:lumMod val="75000"/>
                  <a:lumOff val="25000"/>
                </a:schemeClr>
              </a:solidFill>
              <a:ea typeface="微软雅黑" charset="0"/>
            </a:endParaRPr>
          </a:p>
          <a:p>
            <a:pPr marL="644400" indent="-285750" defTabSz="609585">
              <a:lnSpc>
                <a:spcPct val="150000"/>
              </a:lnSpc>
              <a:spcAft>
                <a:spcPts val="600"/>
              </a:spcAft>
              <a:buFont typeface="Wingdings" panose="05000000000000000000" pitchFamily="2" charset="2"/>
              <a:buChar char="l"/>
            </a:pPr>
            <a:r>
              <a:rPr lang="zh-CN" altLang="zh-CN" dirty="0"/>
              <a:t>外科手术</a:t>
            </a:r>
            <a:r>
              <a:rPr lang="zh-CN" altLang="zh-CN" dirty="0" smtClean="0"/>
              <a:t>治疗</a:t>
            </a:r>
            <a:endParaRPr lang="en-US" altLang="zh-CN" dirty="0" smtClean="0"/>
          </a:p>
          <a:p>
            <a:pPr marL="644400" indent="-285750" defTabSz="609585">
              <a:lnSpc>
                <a:spcPct val="150000"/>
              </a:lnSpc>
              <a:spcAft>
                <a:spcPts val="600"/>
              </a:spcAft>
              <a:buFont typeface="Wingdings" panose="05000000000000000000" pitchFamily="2" charset="2"/>
              <a:buChar char="l"/>
            </a:pPr>
            <a:r>
              <a:rPr lang="zh-CN" altLang="zh-CN" dirty="0" smtClean="0"/>
              <a:t>放射性</a:t>
            </a:r>
            <a:r>
              <a:rPr lang="zh-CN" altLang="zh-CN" dirty="0"/>
              <a:t>治疗（放疗</a:t>
            </a:r>
            <a:r>
              <a:rPr lang="zh-CN" altLang="zh-CN" dirty="0" smtClean="0"/>
              <a:t>）</a:t>
            </a:r>
            <a:endParaRPr lang="en-US" altLang="zh-CN" dirty="0" smtClean="0"/>
          </a:p>
          <a:p>
            <a:pPr marL="644400" indent="-285750" defTabSz="609585">
              <a:lnSpc>
                <a:spcPct val="150000"/>
              </a:lnSpc>
              <a:spcAft>
                <a:spcPts val="600"/>
              </a:spcAft>
              <a:buFont typeface="Wingdings" panose="05000000000000000000" pitchFamily="2" charset="2"/>
              <a:buChar char="l"/>
            </a:pPr>
            <a:r>
              <a:rPr lang="zh-CN" altLang="zh-CN" dirty="0" smtClean="0">
                <a:solidFill>
                  <a:srgbClr val="FF0000"/>
                </a:solidFill>
              </a:rPr>
              <a:t>化学治疗</a:t>
            </a:r>
            <a:r>
              <a:rPr lang="zh-CN" altLang="zh-CN" dirty="0">
                <a:solidFill>
                  <a:srgbClr val="FF0000"/>
                </a:solidFill>
              </a:rPr>
              <a:t>（化疗</a:t>
            </a:r>
            <a:r>
              <a:rPr lang="zh-CN" altLang="zh-CN" dirty="0" smtClean="0">
                <a:solidFill>
                  <a:srgbClr val="FF0000"/>
                </a:solidFill>
              </a:rPr>
              <a:t>）</a:t>
            </a:r>
            <a:endParaRPr lang="en-US" altLang="zh-CN" dirty="0" smtClean="0">
              <a:solidFill>
                <a:srgbClr val="FF0000"/>
              </a:solidFill>
            </a:endParaRPr>
          </a:p>
          <a:p>
            <a:pPr marL="644400" indent="-285750" defTabSz="609585">
              <a:lnSpc>
                <a:spcPct val="150000"/>
              </a:lnSpc>
              <a:spcAft>
                <a:spcPts val="600"/>
              </a:spcAft>
              <a:buFont typeface="Wingdings" panose="05000000000000000000" pitchFamily="2" charset="2"/>
              <a:buChar char="l"/>
            </a:pPr>
            <a:endParaRPr lang="en-US" altLang="zh-CN" dirty="0">
              <a:solidFill>
                <a:schemeClr val="tx1">
                  <a:lumMod val="75000"/>
                  <a:lumOff val="25000"/>
                </a:schemeClr>
              </a:solidFill>
              <a:latin typeface="微软雅黑" charset="0"/>
              <a:ea typeface="微软雅黑" charset="0"/>
            </a:endParaRPr>
          </a:p>
          <a:p>
            <a:pPr marL="644400" indent="-285750" defTabSz="609585">
              <a:lnSpc>
                <a:spcPct val="150000"/>
              </a:lnSpc>
              <a:spcAft>
                <a:spcPts val="600"/>
              </a:spcAft>
              <a:buFont typeface="Wingdings" panose="05000000000000000000" pitchFamily="2" charset="2"/>
              <a:buChar char="l"/>
            </a:pPr>
            <a:r>
              <a:rPr lang="zh-CN" altLang="en-US" dirty="0">
                <a:solidFill>
                  <a:schemeClr val="tx1">
                    <a:lumMod val="75000"/>
                    <a:lumOff val="25000"/>
                  </a:schemeClr>
                </a:solidFill>
                <a:latin typeface="微软雅黑" charset="0"/>
                <a:ea typeface="微软雅黑" charset="0"/>
              </a:rPr>
              <a:t>免疫疗法（生物治疗</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marL="644400" indent="-285750" defTabSz="609585">
              <a:lnSpc>
                <a:spcPct val="150000"/>
              </a:lnSpc>
              <a:spcAft>
                <a:spcPts val="600"/>
              </a:spcAft>
              <a:buFont typeface="Wingdings" panose="05000000000000000000" pitchFamily="2" charset="2"/>
              <a:buChar char="l"/>
            </a:pPr>
            <a:r>
              <a:rPr lang="zh-CN" altLang="en-US" dirty="0" smtClean="0">
                <a:solidFill>
                  <a:schemeClr val="tx1">
                    <a:lumMod val="75000"/>
                    <a:lumOff val="25000"/>
                  </a:schemeClr>
                </a:solidFill>
                <a:latin typeface="微软雅黑" charset="0"/>
                <a:ea typeface="微软雅黑" charset="0"/>
              </a:rPr>
              <a:t>基因疗法</a:t>
            </a:r>
            <a:endParaRPr lang="en-US" altLang="zh-CN" dirty="0" smtClean="0">
              <a:solidFill>
                <a:schemeClr val="tx1">
                  <a:lumMod val="75000"/>
                  <a:lumOff val="25000"/>
                </a:schemeClr>
              </a:solidFill>
              <a:latin typeface="微软雅黑" charset="0"/>
              <a:ea typeface="微软雅黑" charset="0"/>
            </a:endParaRPr>
          </a:p>
          <a:p>
            <a:pPr marL="644400" indent="-285750" defTabSz="609585">
              <a:lnSpc>
                <a:spcPct val="150000"/>
              </a:lnSpc>
              <a:spcAft>
                <a:spcPts val="600"/>
              </a:spcAft>
              <a:buFont typeface="Wingdings" panose="05000000000000000000" pitchFamily="2" charset="2"/>
              <a:buChar char="l"/>
            </a:pPr>
            <a:r>
              <a:rPr lang="zh-CN" altLang="en-US" dirty="0" smtClean="0">
                <a:solidFill>
                  <a:schemeClr val="tx1">
                    <a:lumMod val="75000"/>
                    <a:lumOff val="25000"/>
                  </a:schemeClr>
                </a:solidFill>
                <a:latin typeface="微软雅黑" charset="0"/>
                <a:ea typeface="微软雅黑" charset="0"/>
              </a:rPr>
              <a:t>激素</a:t>
            </a:r>
            <a:r>
              <a:rPr lang="zh-CN" altLang="en-US" dirty="0">
                <a:solidFill>
                  <a:schemeClr val="tx1">
                    <a:lumMod val="75000"/>
                    <a:lumOff val="25000"/>
                  </a:schemeClr>
                </a:solidFill>
                <a:latin typeface="微软雅黑" charset="0"/>
                <a:ea typeface="微软雅黑" charset="0"/>
              </a:rPr>
              <a:t>治疗</a:t>
            </a:r>
            <a:endParaRPr lang="zh-CN" altLang="en-US" dirty="0">
              <a:solidFill>
                <a:schemeClr val="tx1">
                  <a:lumMod val="75000"/>
                  <a:lumOff val="25000"/>
                </a:schemeClr>
              </a:solidFill>
              <a:latin typeface="微软雅黑" charset="0"/>
              <a:ea typeface="微软雅黑" charset="0"/>
            </a:endParaRPr>
          </a:p>
        </p:txBody>
      </p:sp>
    </p:spTree>
    <p:extLst>
      <p:ext uri="{BB962C8B-B14F-4D97-AF65-F5344CB8AC3E}">
        <p14:creationId xmlns:p14="http://schemas.microsoft.com/office/powerpoint/2010/main" val="26720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背景</a:t>
            </a:r>
            <a:endParaRPr kumimoji="1" lang="zh-CN" altLang="en-US" dirty="0"/>
          </a:p>
        </p:txBody>
      </p:sp>
      <p:sp>
        <p:nvSpPr>
          <p:cNvPr id="261" name="文本框 260"/>
          <p:cNvSpPr txBox="1"/>
          <p:nvPr/>
        </p:nvSpPr>
        <p:spPr>
          <a:xfrm>
            <a:off x="909041" y="968309"/>
            <a:ext cx="7325917" cy="2816156"/>
          </a:xfrm>
          <a:prstGeom prst="rect">
            <a:avLst/>
          </a:prstGeom>
          <a:noFill/>
        </p:spPr>
        <p:txBody>
          <a:bodyPr wrap="square" rtlCol="0">
            <a:spAutoFit/>
          </a:bodyPr>
          <a:lstStyle/>
          <a:p>
            <a:pPr indent="457200" defTabSz="609585">
              <a:lnSpc>
                <a:spcPct val="150000"/>
              </a:lnSpc>
              <a:spcAft>
                <a:spcPts val="600"/>
              </a:spcAft>
            </a:pPr>
            <a:r>
              <a:rPr lang="zh-CN" altLang="en-US" b="1" dirty="0" smtClean="0">
                <a:solidFill>
                  <a:schemeClr val="tx1">
                    <a:lumMod val="75000"/>
                    <a:lumOff val="25000"/>
                  </a:schemeClr>
                </a:solidFill>
                <a:ea typeface="微软雅黑" charset="0"/>
              </a:rPr>
              <a:t>▷ 化学疗法</a:t>
            </a:r>
          </a:p>
          <a:p>
            <a:pPr indent="457200" defTabSz="609585">
              <a:lnSpc>
                <a:spcPct val="150000"/>
              </a:lnSpc>
              <a:spcAft>
                <a:spcPts val="600"/>
              </a:spcAft>
            </a:pPr>
            <a:r>
              <a:rPr lang="zh-CN" altLang="zh-CN" dirty="0"/>
              <a:t>对处于癌症的各个时期的患者均有较好的治疗</a:t>
            </a:r>
            <a:r>
              <a:rPr lang="zh-CN" altLang="zh-CN" dirty="0" smtClean="0"/>
              <a:t>效果</a:t>
            </a:r>
            <a:r>
              <a:rPr lang="zh-CN" altLang="en-US" dirty="0" smtClean="0"/>
              <a:t>。且适用于多种类型多种机制的的</a:t>
            </a:r>
            <a:r>
              <a:rPr lang="zh-CN" altLang="en-US" dirty="0"/>
              <a:t>化学治疗药</a:t>
            </a:r>
            <a:r>
              <a:rPr lang="zh-CN" altLang="en-US" dirty="0" smtClean="0"/>
              <a:t>物；</a:t>
            </a:r>
            <a:endParaRPr lang="en-US" altLang="zh-CN" dirty="0" smtClean="0"/>
          </a:p>
          <a:p>
            <a:pPr indent="457200" defTabSz="609585">
              <a:lnSpc>
                <a:spcPct val="150000"/>
              </a:lnSpc>
              <a:spcAft>
                <a:spcPts val="600"/>
              </a:spcAft>
            </a:pPr>
            <a:r>
              <a:rPr lang="zh-CN" altLang="en-US" dirty="0" smtClean="0"/>
              <a:t>但由于</a:t>
            </a:r>
            <a:r>
              <a:rPr lang="zh-CN" altLang="en-US" dirty="0"/>
              <a:t>化学疗法对癌细胞的特异性十分低下，造成体细胞的普遍杀伤，副作用很大，有“两害相交取其轻</a:t>
            </a:r>
            <a:r>
              <a:rPr lang="zh-CN" altLang="en-US" dirty="0" smtClean="0"/>
              <a:t>”</a:t>
            </a:r>
            <a:r>
              <a:rPr lang="zh-CN" altLang="en-US" dirty="0"/>
              <a:t>的</a:t>
            </a:r>
            <a:r>
              <a:rPr lang="zh-CN" altLang="en-US" dirty="0" smtClean="0"/>
              <a:t>说法。</a:t>
            </a:r>
            <a:endParaRPr lang="en-US" altLang="zh-CN" dirty="0" smtClean="0"/>
          </a:p>
          <a:p>
            <a:pPr indent="457200" defTabSz="609585">
              <a:lnSpc>
                <a:spcPct val="150000"/>
              </a:lnSpc>
              <a:spcAft>
                <a:spcPts val="600"/>
              </a:spcAft>
            </a:pPr>
            <a:r>
              <a:rPr lang="zh-CN" altLang="en-US" dirty="0" smtClean="0"/>
              <a:t>常用</a:t>
            </a:r>
            <a:r>
              <a:rPr lang="zh-CN" altLang="en-US" dirty="0"/>
              <a:t>的化疗药物有：</a:t>
            </a:r>
            <a:r>
              <a:rPr lang="zh-CN" altLang="en-US" dirty="0">
                <a:solidFill>
                  <a:srgbClr val="FF0000"/>
                </a:solidFill>
              </a:rPr>
              <a:t>阿霉素</a:t>
            </a:r>
            <a:r>
              <a:rPr lang="zh-CN" altLang="en-US" dirty="0"/>
              <a:t>、柔红霉素等</a:t>
            </a:r>
            <a:r>
              <a:rPr lang="zh-CN" altLang="en-US" dirty="0" smtClean="0"/>
              <a:t>。</a:t>
            </a:r>
            <a:endParaRPr lang="zh-CN" altLang="en-US" dirty="0">
              <a:solidFill>
                <a:schemeClr val="tx1">
                  <a:lumMod val="75000"/>
                  <a:lumOff val="25000"/>
                </a:schemeClr>
              </a:solidFill>
              <a:latin typeface="微软雅黑" charset="0"/>
              <a:ea typeface="微软雅黑"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83010520"/>
              </p:ext>
            </p:extLst>
          </p:nvPr>
        </p:nvGraphicFramePr>
        <p:xfrm>
          <a:off x="2873828" y="3950015"/>
          <a:ext cx="3396343" cy="2539874"/>
        </p:xfrm>
        <a:graphic>
          <a:graphicData uri="http://schemas.openxmlformats.org/presentationml/2006/ole">
            <mc:AlternateContent xmlns:mc="http://schemas.openxmlformats.org/markup-compatibility/2006">
              <mc:Choice xmlns:v="urn:schemas-microsoft-com:vml" Requires="v">
                <p:oleObj spid="_x0000_s5136" name="CS ChemDraw Drawing" r:id="rId3" imgW="3820278" imgH="2845363" progId="ChemDraw.Document.6.0">
                  <p:embed/>
                </p:oleObj>
              </mc:Choice>
              <mc:Fallback>
                <p:oleObj name="CS ChemDraw Drawing" r:id="rId3" imgW="3820278" imgH="2845363"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828" y="3950015"/>
                        <a:ext cx="3396343" cy="2539874"/>
                      </a:xfrm>
                      <a:prstGeom prst="rect">
                        <a:avLst/>
                      </a:prstGeom>
                      <a:noFill/>
                    </p:spPr>
                  </p:pic>
                </p:oleObj>
              </mc:Fallback>
            </mc:AlternateContent>
          </a:graphicData>
        </a:graphic>
      </p:graphicFrame>
    </p:spTree>
    <p:extLst>
      <p:ext uri="{BB962C8B-B14F-4D97-AF65-F5344CB8AC3E}">
        <p14:creationId xmlns:p14="http://schemas.microsoft.com/office/powerpoint/2010/main" val="2284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分类</a:t>
            </a:r>
            <a:endParaRPr kumimoji="1" lang="zh-CN" altLang="en-US" dirty="0"/>
          </a:p>
        </p:txBody>
      </p:sp>
      <p:sp>
        <p:nvSpPr>
          <p:cNvPr id="261" name="文本框 260"/>
          <p:cNvSpPr txBox="1"/>
          <p:nvPr/>
        </p:nvSpPr>
        <p:spPr>
          <a:xfrm>
            <a:off x="909041" y="1760274"/>
            <a:ext cx="7325917" cy="3416320"/>
          </a:xfrm>
          <a:prstGeom prst="rect">
            <a:avLst/>
          </a:prstGeom>
          <a:noFill/>
        </p:spPr>
        <p:txBody>
          <a:bodyPr wrap="square" rtlCol="0">
            <a:spAutoFit/>
          </a:bodyPr>
          <a:lstStyle/>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纳米</a:t>
            </a:r>
            <a:r>
              <a:rPr lang="zh-CN" altLang="en-US" dirty="0">
                <a:solidFill>
                  <a:schemeClr val="tx1">
                    <a:lumMod val="75000"/>
                    <a:lumOff val="25000"/>
                  </a:schemeClr>
                </a:solidFill>
                <a:ea typeface="微软雅黑" charset="0"/>
              </a:rPr>
              <a:t>脂质体</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固体</a:t>
            </a:r>
            <a:r>
              <a:rPr lang="zh-CN" altLang="en-US" dirty="0">
                <a:solidFill>
                  <a:schemeClr val="tx1">
                    <a:lumMod val="75000"/>
                    <a:lumOff val="25000"/>
                  </a:schemeClr>
                </a:solidFill>
                <a:ea typeface="微软雅黑" charset="0"/>
              </a:rPr>
              <a:t>脂质纳米粒</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树枝状</a:t>
            </a:r>
            <a:r>
              <a:rPr lang="zh-CN" altLang="en-US" dirty="0">
                <a:solidFill>
                  <a:schemeClr val="tx1">
                    <a:lumMod val="75000"/>
                    <a:lumOff val="25000"/>
                  </a:schemeClr>
                </a:solidFill>
                <a:ea typeface="微软雅黑" charset="0"/>
              </a:rPr>
              <a:t>大分子</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纳米</a:t>
            </a:r>
            <a:r>
              <a:rPr lang="zh-CN" altLang="en-US" dirty="0">
                <a:solidFill>
                  <a:schemeClr val="tx1">
                    <a:lumMod val="75000"/>
                    <a:lumOff val="25000"/>
                  </a:schemeClr>
                </a:solidFill>
                <a:ea typeface="微软雅黑" charset="0"/>
              </a:rPr>
              <a:t>囊和纳米球</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聚合物</a:t>
            </a:r>
            <a:r>
              <a:rPr lang="zh-CN" altLang="en-US" dirty="0">
                <a:solidFill>
                  <a:schemeClr val="tx1">
                    <a:lumMod val="75000"/>
                    <a:lumOff val="25000"/>
                  </a:schemeClr>
                </a:solidFill>
                <a:ea typeface="微软雅黑" charset="0"/>
              </a:rPr>
              <a:t>胶束</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纳米药物</a:t>
            </a:r>
            <a:endParaRPr lang="zh-CN" altLang="en-US" dirty="0">
              <a:solidFill>
                <a:schemeClr val="tx1">
                  <a:lumMod val="75000"/>
                  <a:lumOff val="25000"/>
                </a:schemeClr>
              </a:solidFill>
              <a:ea typeface="微软雅黑" charset="0"/>
            </a:endParaRPr>
          </a:p>
        </p:txBody>
      </p:sp>
    </p:spTree>
    <p:extLst>
      <p:ext uri="{BB962C8B-B14F-4D97-AF65-F5344CB8AC3E}">
        <p14:creationId xmlns:p14="http://schemas.microsoft.com/office/powerpoint/2010/main" val="130202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animEffect transition="in" filter="fade">
                                      <p:cBhvr>
                                        <p:cTn id="19" dur="500"/>
                                        <p:tgtEl>
                                          <p:spTgt spid="26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animEffect transition="in" filter="fade">
                                      <p:cBhvr>
                                        <p:cTn id="23" dur="500"/>
                                        <p:tgtEl>
                                          <p:spTgt spid="26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animEffect transition="in" filter="fade">
                                      <p:cBhvr>
                                        <p:cTn id="27" dur="500"/>
                                        <p:tgtEl>
                                          <p:spTgt spid="26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1000" fill="hold"/>
                                        <p:tgtEl>
                                          <p:spTgt spid="261">
                                            <p:txEl>
                                              <p:pRg st="4" end="4"/>
                                            </p:txEl>
                                          </p:spTgt>
                                        </p:tgtEl>
                                        <p:attrNameLst>
                                          <p:attrName>style.color</p:attrName>
                                        </p:attrNameLst>
                                      </p:cBhvr>
                                      <p:to>
                                        <a:srgbClr val="FF0000"/>
                                      </p:to>
                                    </p:animClr>
                                  </p:childTnLst>
                                </p:cTn>
                              </p:par>
                              <p:par>
                                <p:cTn id="32" presetID="6" presetClass="emph" presetSubtype="0" accel="50000" decel="50000" fill="hold" nodeType="withEffect">
                                  <p:stCondLst>
                                    <p:cond delay="0"/>
                                  </p:stCondLst>
                                  <p:childTnLst>
                                    <p:animScale>
                                      <p:cBhvr>
                                        <p:cTn id="33" dur="1000" fill="hold"/>
                                        <p:tgtEl>
                                          <p:spTgt spid="261">
                                            <p:txEl>
                                              <p:pRg st="4" end="4"/>
                                            </p:txEl>
                                          </p:spTgt>
                                        </p:tgtEl>
                                      </p:cBhvr>
                                      <p:by x="150000" y="150000"/>
                                    </p:animScale>
                                  </p:childTnLst>
                                </p:cTn>
                              </p:par>
                              <p:par>
                                <p:cTn id="34" presetID="63" presetClass="path" presetSubtype="0" accel="50000" decel="50000" fill="hold" nodeType="withEffect">
                                  <p:stCondLst>
                                    <p:cond delay="0"/>
                                  </p:stCondLst>
                                  <p:childTnLst>
                                    <p:animMotion origin="layout" path="M 3.61111E-6 3.7037E-7 L 0.29878 3.7037E-7 " pathEditMode="relative" rAng="0" ptsTypes="AA">
                                      <p:cBhvr>
                                        <p:cTn id="35" dur="1000" fill="hold"/>
                                        <p:tgtEl>
                                          <p:spTgt spid="261">
                                            <p:txEl>
                                              <p:pRg st="4" end="4"/>
                                            </p:txEl>
                                          </p:spTgt>
                                        </p:tgtEl>
                                        <p:attrNameLst>
                                          <p:attrName>ppt_x</p:attrName>
                                          <p:attrName>ppt_y</p:attrName>
                                        </p:attrNameLst>
                                      </p:cBhvr>
                                      <p:rCtr x="149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a:t>胶束</a:t>
            </a:r>
          </a:p>
        </p:txBody>
      </p:sp>
      <p:sp>
        <p:nvSpPr>
          <p:cNvPr id="261" name="文本框 260"/>
          <p:cNvSpPr txBox="1"/>
          <p:nvPr/>
        </p:nvSpPr>
        <p:spPr>
          <a:xfrm>
            <a:off x="909041" y="962043"/>
            <a:ext cx="7325917" cy="2466957"/>
          </a:xfrm>
          <a:prstGeom prst="rect">
            <a:avLst/>
          </a:prstGeom>
          <a:noFill/>
        </p:spPr>
        <p:txBody>
          <a:bodyPr wrap="square" rtlCol="0">
            <a:spAutoFit/>
          </a:bodyPr>
          <a:lstStyle/>
          <a:p>
            <a:pPr indent="-457200" defTabSz="609585">
              <a:lnSpc>
                <a:spcPct val="200000"/>
              </a:lnSpc>
              <a:buFont typeface="Wingdings" panose="05000000000000000000" pitchFamily="2" charset="2"/>
              <a:buChar char="Ø"/>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Micelle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）是表面活性剂在溶液中的浓度到达某一临界值（即临界胶束浓度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CMC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）及超过该值后，其分子或离子自动缔合成的胶体大小的聚集体质点微粒，这种胶体质点与离子之间处于平衡状态。</a:t>
            </a:r>
          </a:p>
        </p:txBody>
      </p:sp>
      <p:graphicFrame>
        <p:nvGraphicFramePr>
          <p:cNvPr id="5" name="对象 4"/>
          <p:cNvGraphicFramePr>
            <a:graphicFrameLocks noChangeAspect="1"/>
          </p:cNvGraphicFramePr>
          <p:nvPr>
            <p:extLst>
              <p:ext uri="{D42A27DB-BD31-4B8C-83A1-F6EECF244321}">
                <p14:modId xmlns:p14="http://schemas.microsoft.com/office/powerpoint/2010/main" val="3343386829"/>
              </p:ext>
            </p:extLst>
          </p:nvPr>
        </p:nvGraphicFramePr>
        <p:xfrm>
          <a:off x="3475953" y="4003364"/>
          <a:ext cx="2192093" cy="2161552"/>
        </p:xfrm>
        <a:graphic>
          <a:graphicData uri="http://schemas.openxmlformats.org/presentationml/2006/ole">
            <mc:AlternateContent xmlns:mc="http://schemas.openxmlformats.org/markup-compatibility/2006">
              <mc:Choice xmlns:v="urn:schemas-microsoft-com:vml" Requires="v">
                <p:oleObj spid="_x0000_s4145" name="CS ChemDraw Drawing" r:id="rId3" imgW="1025404" imgH="1011732" progId="ChemDraw.Document.6.0">
                  <p:embed/>
                </p:oleObj>
              </mc:Choice>
              <mc:Fallback>
                <p:oleObj name="CS ChemDraw Drawing" r:id="rId3" imgW="1025404" imgH="1011732" progId="ChemDraw.Document.6.0">
                  <p:embed/>
                  <p:pic>
                    <p:nvPicPr>
                      <p:cNvPr id="0" name=""/>
                      <p:cNvPicPr/>
                      <p:nvPr/>
                    </p:nvPicPr>
                    <p:blipFill>
                      <a:blip r:embed="rId4"/>
                      <a:stretch>
                        <a:fillRect/>
                      </a:stretch>
                    </p:blipFill>
                    <p:spPr>
                      <a:xfrm>
                        <a:off x="3475953" y="4003364"/>
                        <a:ext cx="2192093" cy="2161552"/>
                      </a:xfrm>
                      <a:prstGeom prst="rect">
                        <a:avLst/>
                      </a:prstGeom>
                    </p:spPr>
                  </p:pic>
                </p:oleObj>
              </mc:Fallback>
            </mc:AlternateContent>
          </a:graphicData>
        </a:graphic>
      </p:graphicFrame>
    </p:spTree>
    <p:extLst>
      <p:ext uri="{BB962C8B-B14F-4D97-AF65-F5344CB8AC3E}">
        <p14:creationId xmlns:p14="http://schemas.microsoft.com/office/powerpoint/2010/main" val="25144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胶束特点</a:t>
            </a:r>
          </a:p>
        </p:txBody>
      </p:sp>
      <p:sp>
        <p:nvSpPr>
          <p:cNvPr id="261" name="文本框 260"/>
          <p:cNvSpPr txBox="1"/>
          <p:nvPr/>
        </p:nvSpPr>
        <p:spPr>
          <a:xfrm>
            <a:off x="909041" y="1228397"/>
            <a:ext cx="7325917" cy="4401205"/>
          </a:xfrm>
          <a:prstGeom prst="rect">
            <a:avLst/>
          </a:prstGeom>
          <a:noFill/>
        </p:spPr>
        <p:txBody>
          <a:bodyPr wrap="square" rtlCol="0">
            <a:spAutoFit/>
          </a:bodyPr>
          <a:lstStyle/>
          <a:p>
            <a:pPr indent="-457200" defTabSz="609585">
              <a:lnSpc>
                <a:spcPct val="200000"/>
              </a:lnSpc>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胶束一般是由两亲性聚合物在水溶液</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中，因</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疏水链段从水溶液中撤出并聚集引起自由能</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降低</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从而</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自发形成的热力学稳定体系</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200000"/>
              </a:lnSpc>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胶束的粒径一般在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10 ~ 100 nm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之间，且粒径分布很窄，</a:t>
            </a:r>
            <a:r>
              <a:rPr lang="zh-CN" altLang="en-US" sz="2000" dirty="0">
                <a:solidFill>
                  <a:srgbClr val="FF0000"/>
                </a:solidFill>
                <a:latin typeface="微软雅黑" panose="020B0503020204020204" pitchFamily="34" charset="-122"/>
                <a:ea typeface="微软雅黑" panose="020B0503020204020204" pitchFamily="34" charset="-122"/>
              </a:rPr>
              <a:t>易于穿过血管壁进入组织</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从而</a:t>
            </a:r>
            <a:r>
              <a:rPr lang="zh-CN" altLang="en-US" sz="2000" dirty="0">
                <a:solidFill>
                  <a:srgbClr val="FF0000"/>
                </a:solidFill>
                <a:latin typeface="微软雅黑" panose="020B0503020204020204" pitchFamily="34" charset="-122"/>
                <a:ea typeface="微软雅黑" panose="020B0503020204020204" pitchFamily="34" charset="-122"/>
              </a:rPr>
              <a:t>避免肾小球的滤过</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。聚合物胶束的纳米级粒径</a:t>
            </a:r>
            <a:r>
              <a:rPr lang="zh-CN" altLang="en-US" sz="2000" dirty="0">
                <a:solidFill>
                  <a:srgbClr val="FF0000"/>
                </a:solidFill>
                <a:latin typeface="微软雅黑" panose="020B0503020204020204" pitchFamily="34" charset="-122"/>
                <a:ea typeface="微软雅黑" panose="020B0503020204020204" pitchFamily="34" charset="-122"/>
              </a:rPr>
              <a:t>有利于细胞的摄取</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，通过细胞内吞使药物进入细胞，</a:t>
            </a:r>
            <a:r>
              <a:rPr lang="zh-CN" altLang="en-US" sz="2000" dirty="0">
                <a:solidFill>
                  <a:srgbClr val="FF0000"/>
                </a:solidFill>
                <a:latin typeface="微软雅黑" panose="020B0503020204020204" pitchFamily="34" charset="-122"/>
                <a:ea typeface="微软雅黑" panose="020B0503020204020204" pitchFamily="34" charset="-122"/>
              </a:rPr>
              <a:t>克服了药物释放机制引起的多药耐药</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1712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9">
    <a:dk1>
      <a:srgbClr val="000000"/>
    </a:dk1>
    <a:lt1>
      <a:srgbClr val="FFFFFF"/>
    </a:lt1>
    <a:dk2>
      <a:srgbClr val="000000"/>
    </a:dk2>
    <a:lt2>
      <a:srgbClr val="FFFDFD"/>
    </a:lt2>
    <a:accent1>
      <a:srgbClr val="78A4B1"/>
    </a:accent1>
    <a:accent2>
      <a:srgbClr val="CDCAC2"/>
    </a:accent2>
    <a:accent3>
      <a:srgbClr val="456D79"/>
    </a:accent3>
    <a:accent4>
      <a:srgbClr val="F4EFE9"/>
    </a:accent4>
    <a:accent5>
      <a:srgbClr val="5C91A1"/>
    </a:accent5>
    <a:accent6>
      <a:srgbClr val="66656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405</TotalTime>
  <Words>1690</Words>
  <Application>Microsoft Office PowerPoint</Application>
  <PresentationFormat>全屏显示(4:3)</PresentationFormat>
  <Paragraphs>188</Paragraphs>
  <Slides>40</Slides>
  <Notes>6</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6" baseType="lpstr">
      <vt:lpstr>等线</vt:lpstr>
      <vt:lpstr>微软雅黑</vt:lpstr>
      <vt:lpstr>Segoe UI Light</vt:lpstr>
      <vt:lpstr>微软雅黑</vt:lpstr>
      <vt:lpstr>Century Gothic</vt:lpstr>
      <vt:lpstr>Times New Roman</vt:lpstr>
      <vt:lpstr>Wingdings</vt:lpstr>
      <vt:lpstr>等线 Light</vt:lpstr>
      <vt:lpstr>Calibri Light</vt:lpstr>
      <vt:lpstr>宋体</vt:lpstr>
      <vt:lpstr>Calibri</vt:lpstr>
      <vt:lpstr>Arial</vt:lpstr>
      <vt:lpstr>OfficePLUS</vt:lpstr>
      <vt:lpstr>模板页面</vt:lpstr>
      <vt:lpstr>CS ChemDraw Drawing</vt:lpstr>
      <vt:lpstr>Origin 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何雨航</cp:lastModifiedBy>
  <cp:revision>189</cp:revision>
  <dcterms:created xsi:type="dcterms:W3CDTF">2015-08-18T02:51:41Z</dcterms:created>
  <dcterms:modified xsi:type="dcterms:W3CDTF">2017-06-01T13:38:32Z</dcterms:modified>
  <cp:category/>
</cp:coreProperties>
</file>